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imes New Roman Bold" charset="1" panose="02020803070505020304"/>
      <p:regular r:id="rId24"/>
    </p:embeddedFont>
    <p:embeddedFont>
      <p:font typeface="Times New Roman" charset="1" panose="02020603050405020304"/>
      <p:regular r:id="rId25"/>
    </p:embeddedFont>
    <p:embeddedFont>
      <p:font typeface="Quattrocento" charset="1" panose="020205020300000004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https://gamma.app/?utm_source=made-with-gamma" TargetMode="External" Type="http://schemas.openxmlformats.org/officeDocument/2006/relationships/hyperlink"/><Relationship Id="rId3" Target="../media/image15.pn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1905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sp>
        <p:nvSpPr>
          <p:cNvPr name="Freeform 6" id="6"/>
          <p:cNvSpPr/>
          <p:nvPr/>
        </p:nvSpPr>
        <p:spPr>
          <a:xfrm flipH="false" flipV="false" rot="0">
            <a:off x="19050" y="0"/>
            <a:ext cx="7425058" cy="10287000"/>
          </a:xfrm>
          <a:custGeom>
            <a:avLst/>
            <a:gdLst/>
            <a:ahLst/>
            <a:cxnLst/>
            <a:rect r="r" b="b" t="t" l="l"/>
            <a:pathLst>
              <a:path h="10287000" w="7425058">
                <a:moveTo>
                  <a:pt x="0" y="0"/>
                </a:moveTo>
                <a:lnTo>
                  <a:pt x="7425058" y="0"/>
                </a:lnTo>
                <a:lnTo>
                  <a:pt x="7425058" y="10287000"/>
                </a:lnTo>
                <a:lnTo>
                  <a:pt x="0" y="10287000"/>
                </a:lnTo>
                <a:lnTo>
                  <a:pt x="0" y="0"/>
                </a:lnTo>
                <a:close/>
              </a:path>
            </a:pathLst>
          </a:custGeom>
          <a:blipFill>
            <a:blip r:embed="rId2"/>
            <a:stretch>
              <a:fillRect l="-139906" t="0" r="-6943" b="0"/>
            </a:stretch>
          </a:blipFill>
        </p:spPr>
      </p:sp>
      <p:sp>
        <p:nvSpPr>
          <p:cNvPr name="TextBox 7" id="7"/>
          <p:cNvSpPr txBox="true"/>
          <p:nvPr/>
        </p:nvSpPr>
        <p:spPr>
          <a:xfrm rot="0">
            <a:off x="8321762" y="971550"/>
            <a:ext cx="9335691" cy="1755775"/>
          </a:xfrm>
          <a:prstGeom prst="rect">
            <a:avLst/>
          </a:prstGeom>
        </p:spPr>
        <p:txBody>
          <a:bodyPr anchor="t" rtlCol="false" tIns="0" lIns="0" bIns="0" rIns="0">
            <a:spAutoFit/>
          </a:bodyPr>
          <a:lstStyle/>
          <a:p>
            <a:pPr algn="l">
              <a:lnSpc>
                <a:spcPts val="6875"/>
              </a:lnSpc>
            </a:pPr>
            <a:r>
              <a:rPr lang="en-US" sz="5500" b="true">
                <a:solidFill>
                  <a:srgbClr val="FFD9BE"/>
                </a:solidFill>
                <a:latin typeface="Times New Roman Bold"/>
                <a:ea typeface="Times New Roman Bold"/>
                <a:cs typeface="Times New Roman Bold"/>
                <a:sym typeface="Times New Roman Bold"/>
              </a:rPr>
              <a:t>Supply Forecasting and Planning</a:t>
            </a:r>
          </a:p>
        </p:txBody>
      </p:sp>
      <p:sp>
        <p:nvSpPr>
          <p:cNvPr name="TextBox 8" id="8"/>
          <p:cNvSpPr txBox="true"/>
          <p:nvPr/>
        </p:nvSpPr>
        <p:spPr>
          <a:xfrm rot="0">
            <a:off x="8321762" y="3628688"/>
            <a:ext cx="5400224" cy="568325"/>
          </a:xfrm>
          <a:prstGeom prst="rect">
            <a:avLst/>
          </a:prstGeom>
        </p:spPr>
        <p:txBody>
          <a:bodyPr anchor="t" rtlCol="false" tIns="0" lIns="0" bIns="0" rIns="0">
            <a:spAutoFit/>
          </a:bodyPr>
          <a:lstStyle/>
          <a:p>
            <a:pPr algn="l">
              <a:lnSpc>
                <a:spcPts val="4375"/>
              </a:lnSpc>
            </a:pPr>
            <a:r>
              <a:rPr lang="en-US" b="true" sz="3500" u="sng">
                <a:solidFill>
                  <a:srgbClr val="FFD9BE"/>
                </a:solidFill>
                <a:latin typeface="Times New Roman Bold"/>
                <a:ea typeface="Times New Roman Bold"/>
                <a:cs typeface="Times New Roman Bold"/>
                <a:sym typeface="Times New Roman Bold"/>
              </a:rPr>
              <a:t>Jaguar and Land Rover</a:t>
            </a:r>
          </a:p>
        </p:txBody>
      </p:sp>
      <p:sp>
        <p:nvSpPr>
          <p:cNvPr name="TextBox 9" id="9"/>
          <p:cNvSpPr txBox="true"/>
          <p:nvPr/>
        </p:nvSpPr>
        <p:spPr>
          <a:xfrm rot="0">
            <a:off x="8321762" y="4595282"/>
            <a:ext cx="9335691" cy="2680798"/>
          </a:xfrm>
          <a:prstGeom prst="rect">
            <a:avLst/>
          </a:prstGeom>
        </p:spPr>
        <p:txBody>
          <a:bodyPr anchor="t" rtlCol="false" tIns="0" lIns="0" bIns="0" rIns="0">
            <a:spAutoFit/>
          </a:bodyPr>
          <a:lstStyle/>
          <a:p>
            <a:pPr algn="l">
              <a:lnSpc>
                <a:spcPts val="5351"/>
              </a:lnSpc>
            </a:pPr>
            <a:r>
              <a:rPr lang="en-US" sz="3300">
                <a:solidFill>
                  <a:srgbClr val="F9EEE7"/>
                </a:solidFill>
                <a:latin typeface="Times New Roman"/>
                <a:ea typeface="Times New Roman"/>
                <a:cs typeface="Times New Roman"/>
                <a:sym typeface="Times New Roman"/>
              </a:rPr>
              <a:t>Leveraging historical data to optimize inventory management, production schedules and strategic resource allocation across models and distribution channels.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a:ln w="12700">
              <a:solidFill>
                <a:srgbClr val="000000"/>
              </a:solidFill>
            </a:ln>
          </p:spPr>
        </p:sp>
      </p:grpSp>
      <p:grpSp>
        <p:nvGrpSpPr>
          <p:cNvPr name="Group 6" id="6"/>
          <p:cNvGrpSpPr/>
          <p:nvPr/>
        </p:nvGrpSpPr>
        <p:grpSpPr>
          <a:xfrm rot="0">
            <a:off x="16049019" y="9686925"/>
            <a:ext cx="2153256" cy="514350"/>
            <a:chOff x="0" y="0"/>
            <a:chExt cx="2871008" cy="685800"/>
          </a:xfrm>
        </p:grpSpPr>
        <p:sp>
          <p:nvSpPr>
            <p:cNvPr name="Freeform 7" id="7" descr="preencoded.png">
              <a:hlinkClick r:id="rId2"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0" t="0" r="-1" b="0"/>
              </a:stretch>
            </a:blipFill>
          </p:spPr>
        </p:sp>
      </p:grpSp>
      <p:grpSp>
        <p:nvGrpSpPr>
          <p:cNvPr name="Group 8" id="8"/>
          <p:cNvGrpSpPr/>
          <p:nvPr/>
        </p:nvGrpSpPr>
        <p:grpSpPr>
          <a:xfrm rot="0">
            <a:off x="8662322" y="0"/>
            <a:ext cx="9568528" cy="10287000"/>
            <a:chOff x="0" y="0"/>
            <a:chExt cx="12758038" cy="13716000"/>
          </a:xfrm>
        </p:grpSpPr>
        <p:sp>
          <p:nvSpPr>
            <p:cNvPr name="Freeform 9" id="9"/>
            <p:cNvSpPr/>
            <p:nvPr/>
          </p:nvSpPr>
          <p:spPr>
            <a:xfrm flipH="false" flipV="false" rot="0">
              <a:off x="0" y="0"/>
              <a:ext cx="12758038" cy="13716000"/>
            </a:xfrm>
            <a:custGeom>
              <a:avLst/>
              <a:gdLst/>
              <a:ahLst/>
              <a:cxnLst/>
              <a:rect r="r" b="b" t="t" l="l"/>
              <a:pathLst>
                <a:path h="13716000" w="12758038">
                  <a:moveTo>
                    <a:pt x="0" y="0"/>
                  </a:moveTo>
                  <a:lnTo>
                    <a:pt x="12758038" y="0"/>
                  </a:lnTo>
                  <a:lnTo>
                    <a:pt x="12758038" y="13716000"/>
                  </a:lnTo>
                  <a:lnTo>
                    <a:pt x="0" y="13716000"/>
                  </a:lnTo>
                  <a:lnTo>
                    <a:pt x="0" y="0"/>
                  </a:lnTo>
                  <a:close/>
                </a:path>
              </a:pathLst>
            </a:custGeom>
            <a:blipFill>
              <a:blip r:embed="rId4"/>
              <a:stretch>
                <a:fillRect l="-14505" t="0" r="-14505" b="0"/>
              </a:stretch>
            </a:blipFill>
          </p:spPr>
        </p:sp>
      </p:grpSp>
      <p:sp>
        <p:nvSpPr>
          <p:cNvPr name="TextBox 10" id="10"/>
          <p:cNvSpPr txBox="true"/>
          <p:nvPr/>
        </p:nvSpPr>
        <p:spPr>
          <a:xfrm rot="0">
            <a:off x="1028700" y="1743197"/>
            <a:ext cx="5414169" cy="782637"/>
          </a:xfrm>
          <a:prstGeom prst="rect">
            <a:avLst/>
          </a:prstGeom>
        </p:spPr>
        <p:txBody>
          <a:bodyPr anchor="t" rtlCol="false" tIns="0" lIns="0" bIns="0" rIns="0">
            <a:spAutoFit/>
          </a:bodyPr>
          <a:lstStyle/>
          <a:p>
            <a:pPr algn="l">
              <a:lnSpc>
                <a:spcPts val="6062"/>
              </a:lnSpc>
            </a:pPr>
            <a:r>
              <a:rPr lang="en-US" sz="4812">
                <a:solidFill>
                  <a:srgbClr val="FFD9BE"/>
                </a:solidFill>
                <a:latin typeface="Times New Roman"/>
                <a:ea typeface="Times New Roman"/>
                <a:cs typeface="Times New Roman"/>
                <a:sym typeface="Times New Roman"/>
              </a:rPr>
              <a:t>Forecasting Overview</a:t>
            </a:r>
          </a:p>
        </p:txBody>
      </p:sp>
      <p:sp>
        <p:nvSpPr>
          <p:cNvPr name="TextBox 11" id="11"/>
          <p:cNvSpPr txBox="true"/>
          <p:nvPr/>
        </p:nvSpPr>
        <p:spPr>
          <a:xfrm rot="0">
            <a:off x="1028700" y="3044825"/>
            <a:ext cx="6520507" cy="4832985"/>
          </a:xfrm>
          <a:prstGeom prst="rect">
            <a:avLst/>
          </a:prstGeom>
        </p:spPr>
        <p:txBody>
          <a:bodyPr anchor="t" rtlCol="false" tIns="0" lIns="0" bIns="0" rIns="0">
            <a:spAutoFit/>
          </a:bodyPr>
          <a:lstStyle/>
          <a:p>
            <a:pPr algn="l">
              <a:lnSpc>
                <a:spcPts val="3899"/>
              </a:lnSpc>
            </a:pPr>
            <a:r>
              <a:rPr lang="en-US" sz="2399">
                <a:solidFill>
                  <a:srgbClr val="F9EEE7"/>
                </a:solidFill>
                <a:latin typeface="Times New Roman"/>
                <a:ea typeface="Times New Roman"/>
                <a:cs typeface="Times New Roman"/>
                <a:sym typeface="Times New Roman"/>
              </a:rPr>
              <a:t>Our annual forecasting, it offers a well-rounded view of trends and performance across different vehicle categories when combined with Quarterly forecasting helps us stay agile by capturing seasonal changes and emerging patterns, allowing quick adjustments to our strategy as market conditions evolve. This approach supports informed planning for the year ahead by analyzing both car types helping us identify growth opportunities and understand market dynamics more effectively.</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a:ln w="12700">
              <a:solidFill>
                <a:srgbClr val="000000"/>
              </a:solidFill>
            </a:ln>
          </p:spPr>
        </p:sp>
      </p:grpSp>
      <p:sp>
        <p:nvSpPr>
          <p:cNvPr name="TextBox 6" id="6"/>
          <p:cNvSpPr txBox="true"/>
          <p:nvPr/>
        </p:nvSpPr>
        <p:spPr>
          <a:xfrm rot="0">
            <a:off x="1047155" y="2555528"/>
            <a:ext cx="3394968" cy="782637"/>
          </a:xfrm>
          <a:prstGeom prst="rect">
            <a:avLst/>
          </a:prstGeom>
        </p:spPr>
        <p:txBody>
          <a:bodyPr anchor="t" rtlCol="false" tIns="0" lIns="0" bIns="0" rIns="0">
            <a:spAutoFit/>
          </a:bodyPr>
          <a:lstStyle/>
          <a:p>
            <a:pPr algn="l">
              <a:lnSpc>
                <a:spcPts val="6062"/>
              </a:lnSpc>
            </a:pPr>
            <a:r>
              <a:rPr lang="en-US" sz="4812">
                <a:solidFill>
                  <a:srgbClr val="FFD9BE"/>
                </a:solidFill>
                <a:latin typeface="Times New Roman"/>
                <a:ea typeface="Times New Roman"/>
                <a:cs typeface="Times New Roman"/>
                <a:sym typeface="Times New Roman"/>
              </a:rPr>
              <a:t>Annual Sales </a:t>
            </a:r>
          </a:p>
        </p:txBody>
      </p:sp>
      <p:sp>
        <p:nvSpPr>
          <p:cNvPr name="TextBox 7" id="7"/>
          <p:cNvSpPr txBox="true"/>
          <p:nvPr/>
        </p:nvSpPr>
        <p:spPr>
          <a:xfrm rot="0">
            <a:off x="1047155" y="3810892"/>
            <a:ext cx="16193690" cy="806450"/>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Our three-year forecast reveals steady growth trajectories for both Jaguar and Land Rover brands, with Land Rover maintaining a stronger market position throughout the period.</a:t>
            </a:r>
          </a:p>
        </p:txBody>
      </p:sp>
      <p:grpSp>
        <p:nvGrpSpPr>
          <p:cNvPr name="Group 8" id="8"/>
          <p:cNvGrpSpPr/>
          <p:nvPr/>
        </p:nvGrpSpPr>
        <p:grpSpPr>
          <a:xfrm rot="0">
            <a:off x="1047155" y="5038279"/>
            <a:ext cx="5223272" cy="2636044"/>
            <a:chOff x="0" y="0"/>
            <a:chExt cx="6964363" cy="3514725"/>
          </a:xfrm>
        </p:grpSpPr>
        <p:sp>
          <p:nvSpPr>
            <p:cNvPr name="Freeform 9" id="9"/>
            <p:cNvSpPr/>
            <p:nvPr/>
          </p:nvSpPr>
          <p:spPr>
            <a:xfrm flipH="false" flipV="false" rot="0">
              <a:off x="0" y="0"/>
              <a:ext cx="6964299" cy="3514598"/>
            </a:xfrm>
            <a:custGeom>
              <a:avLst/>
              <a:gdLst/>
              <a:ahLst/>
              <a:cxnLst/>
              <a:rect r="r" b="b" t="t" l="l"/>
              <a:pathLst>
                <a:path h="3514598" w="6964299">
                  <a:moveTo>
                    <a:pt x="0" y="52324"/>
                  </a:moveTo>
                  <a:cubicBezTo>
                    <a:pt x="0" y="23495"/>
                    <a:pt x="23495" y="0"/>
                    <a:pt x="52324" y="0"/>
                  </a:cubicBezTo>
                  <a:lnTo>
                    <a:pt x="6911975" y="0"/>
                  </a:lnTo>
                  <a:cubicBezTo>
                    <a:pt x="6940931" y="0"/>
                    <a:pt x="6964299" y="23495"/>
                    <a:pt x="6964299" y="52324"/>
                  </a:cubicBezTo>
                  <a:lnTo>
                    <a:pt x="6964299" y="3462274"/>
                  </a:lnTo>
                  <a:cubicBezTo>
                    <a:pt x="6964299" y="3491230"/>
                    <a:pt x="6940804" y="3514598"/>
                    <a:pt x="6911975" y="3514598"/>
                  </a:cubicBezTo>
                  <a:lnTo>
                    <a:pt x="52324" y="3514598"/>
                  </a:lnTo>
                  <a:cubicBezTo>
                    <a:pt x="23368" y="3514598"/>
                    <a:pt x="0" y="3491103"/>
                    <a:pt x="0" y="3462274"/>
                  </a:cubicBezTo>
                  <a:close/>
                </a:path>
              </a:pathLst>
            </a:custGeom>
            <a:solidFill>
              <a:srgbClr val="315251"/>
            </a:solidFill>
            <a:ln w="12700">
              <a:solidFill>
                <a:srgbClr val="000000"/>
              </a:solidFill>
            </a:ln>
          </p:spPr>
        </p:sp>
      </p:grpSp>
      <p:sp>
        <p:nvSpPr>
          <p:cNvPr name="TextBox 10" id="10"/>
          <p:cNvSpPr txBox="true"/>
          <p:nvPr/>
        </p:nvSpPr>
        <p:spPr>
          <a:xfrm rot="0">
            <a:off x="1308944" y="5271493"/>
            <a:ext cx="2035870" cy="390525"/>
          </a:xfrm>
          <a:prstGeom prst="rect">
            <a:avLst/>
          </a:prstGeom>
        </p:spPr>
        <p:txBody>
          <a:bodyPr anchor="t" rtlCol="false" tIns="0" lIns="0" bIns="0" rIns="0">
            <a:spAutoFit/>
          </a:bodyPr>
          <a:lstStyle/>
          <a:p>
            <a:pPr algn="l">
              <a:lnSpc>
                <a:spcPts val="3000"/>
              </a:lnSpc>
            </a:pPr>
            <a:r>
              <a:rPr lang="en-US" sz="2375">
                <a:solidFill>
                  <a:srgbClr val="F9EEE7"/>
                </a:solidFill>
                <a:latin typeface="Times New Roman"/>
                <a:ea typeface="Times New Roman"/>
                <a:cs typeface="Times New Roman"/>
                <a:sym typeface="Times New Roman"/>
              </a:rPr>
              <a:t>2026 Projections</a:t>
            </a:r>
          </a:p>
        </p:txBody>
      </p:sp>
      <p:sp>
        <p:nvSpPr>
          <p:cNvPr name="TextBox 11" id="11"/>
          <p:cNvSpPr txBox="true"/>
          <p:nvPr/>
        </p:nvSpPr>
        <p:spPr>
          <a:xfrm rot="0">
            <a:off x="1308944" y="5746849"/>
            <a:ext cx="4699695" cy="396875"/>
          </a:xfrm>
          <a:prstGeom prst="rect">
            <a:avLst/>
          </a:prstGeom>
        </p:spPr>
        <p:txBody>
          <a:bodyPr anchor="t" rtlCol="false" tIns="0" lIns="0" bIns="0" rIns="0">
            <a:spAutoFit/>
          </a:bodyPr>
          <a:lstStyle/>
          <a:p>
            <a:pPr algn="l">
              <a:lnSpc>
                <a:spcPts val="3250"/>
              </a:lnSpc>
            </a:pPr>
            <a:r>
              <a:rPr lang="en-US" sz="2000" b="true">
                <a:solidFill>
                  <a:srgbClr val="F9EEE7"/>
                </a:solidFill>
                <a:latin typeface="Times New Roman Bold"/>
                <a:ea typeface="Times New Roman Bold"/>
                <a:cs typeface="Times New Roman Bold"/>
                <a:sym typeface="Times New Roman Bold"/>
              </a:rPr>
              <a:t>Jaguar:</a:t>
            </a:r>
            <a:r>
              <a:rPr lang="en-US" sz="2000">
                <a:solidFill>
                  <a:srgbClr val="F9EEE7"/>
                </a:solidFill>
                <a:latin typeface="Times New Roman"/>
                <a:ea typeface="Times New Roman"/>
                <a:cs typeface="Times New Roman"/>
                <a:sym typeface="Times New Roman"/>
              </a:rPr>
              <a:t> 386,647 units</a:t>
            </a:r>
          </a:p>
        </p:txBody>
      </p:sp>
      <p:sp>
        <p:nvSpPr>
          <p:cNvPr name="TextBox 12" id="12"/>
          <p:cNvSpPr txBox="true"/>
          <p:nvPr/>
        </p:nvSpPr>
        <p:spPr>
          <a:xfrm rot="0">
            <a:off x="1308944" y="6322665"/>
            <a:ext cx="4699695" cy="396875"/>
          </a:xfrm>
          <a:prstGeom prst="rect">
            <a:avLst/>
          </a:prstGeom>
        </p:spPr>
        <p:txBody>
          <a:bodyPr anchor="t" rtlCol="false" tIns="0" lIns="0" bIns="0" rIns="0">
            <a:spAutoFit/>
          </a:bodyPr>
          <a:lstStyle/>
          <a:p>
            <a:pPr algn="l">
              <a:lnSpc>
                <a:spcPts val="3250"/>
              </a:lnSpc>
            </a:pPr>
            <a:r>
              <a:rPr lang="en-US" sz="2000" b="true">
                <a:solidFill>
                  <a:srgbClr val="F9EEE7"/>
                </a:solidFill>
                <a:latin typeface="Times New Roman Bold"/>
                <a:ea typeface="Times New Roman Bold"/>
                <a:cs typeface="Times New Roman Bold"/>
                <a:sym typeface="Times New Roman Bold"/>
              </a:rPr>
              <a:t>Land Rover:</a:t>
            </a:r>
            <a:r>
              <a:rPr lang="en-US" sz="2000">
                <a:solidFill>
                  <a:srgbClr val="F9EEE7"/>
                </a:solidFill>
                <a:latin typeface="Times New Roman"/>
                <a:ea typeface="Times New Roman"/>
                <a:cs typeface="Times New Roman"/>
                <a:sym typeface="Times New Roman"/>
              </a:rPr>
              <a:t> 438,911 units</a:t>
            </a:r>
          </a:p>
        </p:txBody>
      </p:sp>
      <p:sp>
        <p:nvSpPr>
          <p:cNvPr name="TextBox 13" id="13"/>
          <p:cNvSpPr txBox="true"/>
          <p:nvPr/>
        </p:nvSpPr>
        <p:spPr>
          <a:xfrm rot="0">
            <a:off x="1308944" y="6898481"/>
            <a:ext cx="4699695" cy="3968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Combined total of 825,558 vehicles</a:t>
            </a:r>
          </a:p>
        </p:txBody>
      </p:sp>
      <p:grpSp>
        <p:nvGrpSpPr>
          <p:cNvPr name="Group 14" id="14"/>
          <p:cNvGrpSpPr/>
          <p:nvPr/>
        </p:nvGrpSpPr>
        <p:grpSpPr>
          <a:xfrm rot="0">
            <a:off x="6532215" y="5038279"/>
            <a:ext cx="5223421" cy="2636044"/>
            <a:chOff x="0" y="0"/>
            <a:chExt cx="6964562" cy="3514725"/>
          </a:xfrm>
        </p:grpSpPr>
        <p:sp>
          <p:nvSpPr>
            <p:cNvPr name="Freeform 15" id="15"/>
            <p:cNvSpPr/>
            <p:nvPr/>
          </p:nvSpPr>
          <p:spPr>
            <a:xfrm flipH="false" flipV="false" rot="0">
              <a:off x="0" y="0"/>
              <a:ext cx="6964553" cy="3514598"/>
            </a:xfrm>
            <a:custGeom>
              <a:avLst/>
              <a:gdLst/>
              <a:ahLst/>
              <a:cxnLst/>
              <a:rect r="r" b="b" t="t" l="l"/>
              <a:pathLst>
                <a:path h="3514598" w="6964553">
                  <a:moveTo>
                    <a:pt x="0" y="52324"/>
                  </a:moveTo>
                  <a:cubicBezTo>
                    <a:pt x="0" y="23495"/>
                    <a:pt x="23495" y="0"/>
                    <a:pt x="52324" y="0"/>
                  </a:cubicBezTo>
                  <a:lnTo>
                    <a:pt x="6912229" y="0"/>
                  </a:lnTo>
                  <a:cubicBezTo>
                    <a:pt x="6941186" y="0"/>
                    <a:pt x="6964553" y="23495"/>
                    <a:pt x="6964553" y="52324"/>
                  </a:cubicBezTo>
                  <a:lnTo>
                    <a:pt x="6964553" y="3462274"/>
                  </a:lnTo>
                  <a:cubicBezTo>
                    <a:pt x="6964553" y="3491230"/>
                    <a:pt x="6941058" y="3514598"/>
                    <a:pt x="6912229" y="3514598"/>
                  </a:cubicBezTo>
                  <a:lnTo>
                    <a:pt x="52324" y="3514598"/>
                  </a:lnTo>
                  <a:cubicBezTo>
                    <a:pt x="23368" y="3514598"/>
                    <a:pt x="0" y="3491103"/>
                    <a:pt x="0" y="3462274"/>
                  </a:cubicBezTo>
                  <a:close/>
                </a:path>
              </a:pathLst>
            </a:custGeom>
            <a:solidFill>
              <a:srgbClr val="315251"/>
            </a:solidFill>
            <a:ln w="12700">
              <a:solidFill>
                <a:srgbClr val="000000"/>
              </a:solidFill>
            </a:ln>
          </p:spPr>
        </p:sp>
      </p:grpSp>
      <p:sp>
        <p:nvSpPr>
          <p:cNvPr name="TextBox 16" id="16"/>
          <p:cNvSpPr txBox="true"/>
          <p:nvPr/>
        </p:nvSpPr>
        <p:spPr>
          <a:xfrm rot="0">
            <a:off x="6794004" y="5271493"/>
            <a:ext cx="2035870" cy="390525"/>
          </a:xfrm>
          <a:prstGeom prst="rect">
            <a:avLst/>
          </a:prstGeom>
        </p:spPr>
        <p:txBody>
          <a:bodyPr anchor="t" rtlCol="false" tIns="0" lIns="0" bIns="0" rIns="0">
            <a:spAutoFit/>
          </a:bodyPr>
          <a:lstStyle/>
          <a:p>
            <a:pPr algn="l">
              <a:lnSpc>
                <a:spcPts val="3000"/>
              </a:lnSpc>
            </a:pPr>
            <a:r>
              <a:rPr lang="en-US" sz="2375">
                <a:solidFill>
                  <a:srgbClr val="F9EEE7"/>
                </a:solidFill>
                <a:latin typeface="Times New Roman"/>
                <a:ea typeface="Times New Roman"/>
                <a:cs typeface="Times New Roman"/>
                <a:sym typeface="Times New Roman"/>
              </a:rPr>
              <a:t>2027 Projections</a:t>
            </a:r>
          </a:p>
        </p:txBody>
      </p:sp>
      <p:sp>
        <p:nvSpPr>
          <p:cNvPr name="TextBox 17" id="17"/>
          <p:cNvSpPr txBox="true"/>
          <p:nvPr/>
        </p:nvSpPr>
        <p:spPr>
          <a:xfrm rot="0">
            <a:off x="6794004" y="5746849"/>
            <a:ext cx="4699844" cy="396875"/>
          </a:xfrm>
          <a:prstGeom prst="rect">
            <a:avLst/>
          </a:prstGeom>
        </p:spPr>
        <p:txBody>
          <a:bodyPr anchor="t" rtlCol="false" tIns="0" lIns="0" bIns="0" rIns="0">
            <a:spAutoFit/>
          </a:bodyPr>
          <a:lstStyle/>
          <a:p>
            <a:pPr algn="l">
              <a:lnSpc>
                <a:spcPts val="3250"/>
              </a:lnSpc>
            </a:pPr>
            <a:r>
              <a:rPr lang="en-US" sz="2000" b="true">
                <a:solidFill>
                  <a:srgbClr val="F9EEE7"/>
                </a:solidFill>
                <a:latin typeface="Times New Roman Bold"/>
                <a:ea typeface="Times New Roman Bold"/>
                <a:cs typeface="Times New Roman Bold"/>
                <a:sym typeface="Times New Roman Bold"/>
              </a:rPr>
              <a:t>Jaguar:</a:t>
            </a:r>
            <a:r>
              <a:rPr lang="en-US" sz="2000">
                <a:solidFill>
                  <a:srgbClr val="F9EEE7"/>
                </a:solidFill>
                <a:latin typeface="Times New Roman"/>
                <a:ea typeface="Times New Roman"/>
                <a:cs typeface="Times New Roman"/>
                <a:sym typeface="Times New Roman"/>
              </a:rPr>
              <a:t> 396,848 units</a:t>
            </a:r>
          </a:p>
        </p:txBody>
      </p:sp>
      <p:sp>
        <p:nvSpPr>
          <p:cNvPr name="TextBox 18" id="18"/>
          <p:cNvSpPr txBox="true"/>
          <p:nvPr/>
        </p:nvSpPr>
        <p:spPr>
          <a:xfrm rot="0">
            <a:off x="6794004" y="6322665"/>
            <a:ext cx="4699844" cy="396875"/>
          </a:xfrm>
          <a:prstGeom prst="rect">
            <a:avLst/>
          </a:prstGeom>
        </p:spPr>
        <p:txBody>
          <a:bodyPr anchor="t" rtlCol="false" tIns="0" lIns="0" bIns="0" rIns="0">
            <a:spAutoFit/>
          </a:bodyPr>
          <a:lstStyle/>
          <a:p>
            <a:pPr algn="l">
              <a:lnSpc>
                <a:spcPts val="3250"/>
              </a:lnSpc>
            </a:pPr>
            <a:r>
              <a:rPr lang="en-US" sz="2000" b="true">
                <a:solidFill>
                  <a:srgbClr val="F9EEE7"/>
                </a:solidFill>
                <a:latin typeface="Times New Roman Bold"/>
                <a:ea typeface="Times New Roman Bold"/>
                <a:cs typeface="Times New Roman Bold"/>
                <a:sym typeface="Times New Roman Bold"/>
              </a:rPr>
              <a:t>Land Rover:</a:t>
            </a:r>
            <a:r>
              <a:rPr lang="en-US" sz="2000">
                <a:solidFill>
                  <a:srgbClr val="F9EEE7"/>
                </a:solidFill>
                <a:latin typeface="Times New Roman"/>
                <a:ea typeface="Times New Roman"/>
                <a:cs typeface="Times New Roman"/>
                <a:sym typeface="Times New Roman"/>
              </a:rPr>
              <a:t> 442,174 units</a:t>
            </a:r>
          </a:p>
        </p:txBody>
      </p:sp>
      <p:sp>
        <p:nvSpPr>
          <p:cNvPr name="TextBox 19" id="19"/>
          <p:cNvSpPr txBox="true"/>
          <p:nvPr/>
        </p:nvSpPr>
        <p:spPr>
          <a:xfrm rot="0">
            <a:off x="6794004" y="6898481"/>
            <a:ext cx="4699844" cy="3968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Combined total of 839,022 vehicles</a:t>
            </a:r>
          </a:p>
        </p:txBody>
      </p:sp>
      <p:grpSp>
        <p:nvGrpSpPr>
          <p:cNvPr name="Group 20" id="20"/>
          <p:cNvGrpSpPr/>
          <p:nvPr/>
        </p:nvGrpSpPr>
        <p:grpSpPr>
          <a:xfrm rot="0">
            <a:off x="12017425" y="5038279"/>
            <a:ext cx="5223421" cy="2636044"/>
            <a:chOff x="0" y="0"/>
            <a:chExt cx="6964562" cy="3514725"/>
          </a:xfrm>
        </p:grpSpPr>
        <p:sp>
          <p:nvSpPr>
            <p:cNvPr name="Freeform 21" id="21"/>
            <p:cNvSpPr/>
            <p:nvPr/>
          </p:nvSpPr>
          <p:spPr>
            <a:xfrm flipH="false" flipV="false" rot="0">
              <a:off x="0" y="0"/>
              <a:ext cx="6964553" cy="3514598"/>
            </a:xfrm>
            <a:custGeom>
              <a:avLst/>
              <a:gdLst/>
              <a:ahLst/>
              <a:cxnLst/>
              <a:rect r="r" b="b" t="t" l="l"/>
              <a:pathLst>
                <a:path h="3514598" w="6964553">
                  <a:moveTo>
                    <a:pt x="0" y="52324"/>
                  </a:moveTo>
                  <a:cubicBezTo>
                    <a:pt x="0" y="23495"/>
                    <a:pt x="23495" y="0"/>
                    <a:pt x="52324" y="0"/>
                  </a:cubicBezTo>
                  <a:lnTo>
                    <a:pt x="6912229" y="0"/>
                  </a:lnTo>
                  <a:cubicBezTo>
                    <a:pt x="6941186" y="0"/>
                    <a:pt x="6964553" y="23495"/>
                    <a:pt x="6964553" y="52324"/>
                  </a:cubicBezTo>
                  <a:lnTo>
                    <a:pt x="6964553" y="3462274"/>
                  </a:lnTo>
                  <a:cubicBezTo>
                    <a:pt x="6964553" y="3491230"/>
                    <a:pt x="6941058" y="3514598"/>
                    <a:pt x="6912229" y="3514598"/>
                  </a:cubicBezTo>
                  <a:lnTo>
                    <a:pt x="52324" y="3514598"/>
                  </a:lnTo>
                  <a:cubicBezTo>
                    <a:pt x="23368" y="3514598"/>
                    <a:pt x="0" y="3491103"/>
                    <a:pt x="0" y="3462274"/>
                  </a:cubicBezTo>
                  <a:close/>
                </a:path>
              </a:pathLst>
            </a:custGeom>
            <a:solidFill>
              <a:srgbClr val="315251"/>
            </a:solidFill>
            <a:ln w="12700">
              <a:solidFill>
                <a:srgbClr val="000000"/>
              </a:solidFill>
            </a:ln>
          </p:spPr>
        </p:sp>
      </p:grpSp>
      <p:sp>
        <p:nvSpPr>
          <p:cNvPr name="TextBox 22" id="22"/>
          <p:cNvSpPr txBox="true"/>
          <p:nvPr/>
        </p:nvSpPr>
        <p:spPr>
          <a:xfrm rot="0">
            <a:off x="12279214" y="5271493"/>
            <a:ext cx="2035870" cy="390525"/>
          </a:xfrm>
          <a:prstGeom prst="rect">
            <a:avLst/>
          </a:prstGeom>
        </p:spPr>
        <p:txBody>
          <a:bodyPr anchor="t" rtlCol="false" tIns="0" lIns="0" bIns="0" rIns="0">
            <a:spAutoFit/>
          </a:bodyPr>
          <a:lstStyle/>
          <a:p>
            <a:pPr algn="l">
              <a:lnSpc>
                <a:spcPts val="3000"/>
              </a:lnSpc>
            </a:pPr>
            <a:r>
              <a:rPr lang="en-US" sz="2375">
                <a:solidFill>
                  <a:srgbClr val="F9EEE7"/>
                </a:solidFill>
                <a:latin typeface="Times New Roman"/>
                <a:ea typeface="Times New Roman"/>
                <a:cs typeface="Times New Roman"/>
                <a:sym typeface="Times New Roman"/>
              </a:rPr>
              <a:t>2028 Projections</a:t>
            </a:r>
          </a:p>
        </p:txBody>
      </p:sp>
      <p:sp>
        <p:nvSpPr>
          <p:cNvPr name="TextBox 23" id="23"/>
          <p:cNvSpPr txBox="true"/>
          <p:nvPr/>
        </p:nvSpPr>
        <p:spPr>
          <a:xfrm rot="0">
            <a:off x="12279214" y="5746849"/>
            <a:ext cx="4699844" cy="396875"/>
          </a:xfrm>
          <a:prstGeom prst="rect">
            <a:avLst/>
          </a:prstGeom>
        </p:spPr>
        <p:txBody>
          <a:bodyPr anchor="t" rtlCol="false" tIns="0" lIns="0" bIns="0" rIns="0">
            <a:spAutoFit/>
          </a:bodyPr>
          <a:lstStyle/>
          <a:p>
            <a:pPr algn="l">
              <a:lnSpc>
                <a:spcPts val="3250"/>
              </a:lnSpc>
            </a:pPr>
            <a:r>
              <a:rPr lang="en-US" sz="2000" b="true">
                <a:solidFill>
                  <a:srgbClr val="F9EEE7"/>
                </a:solidFill>
                <a:latin typeface="Times New Roman Bold"/>
                <a:ea typeface="Times New Roman Bold"/>
                <a:cs typeface="Times New Roman Bold"/>
                <a:sym typeface="Times New Roman Bold"/>
              </a:rPr>
              <a:t>Jaguar:</a:t>
            </a:r>
            <a:r>
              <a:rPr lang="en-US" sz="2000">
                <a:solidFill>
                  <a:srgbClr val="F9EEE7"/>
                </a:solidFill>
                <a:latin typeface="Times New Roman"/>
                <a:ea typeface="Times New Roman"/>
                <a:cs typeface="Times New Roman"/>
                <a:sym typeface="Times New Roman"/>
              </a:rPr>
              <a:t> 407,048 units</a:t>
            </a:r>
          </a:p>
        </p:txBody>
      </p:sp>
      <p:sp>
        <p:nvSpPr>
          <p:cNvPr name="TextBox 24" id="24"/>
          <p:cNvSpPr txBox="true"/>
          <p:nvPr/>
        </p:nvSpPr>
        <p:spPr>
          <a:xfrm rot="0">
            <a:off x="12279214" y="6322665"/>
            <a:ext cx="4699844" cy="396875"/>
          </a:xfrm>
          <a:prstGeom prst="rect">
            <a:avLst/>
          </a:prstGeom>
        </p:spPr>
        <p:txBody>
          <a:bodyPr anchor="t" rtlCol="false" tIns="0" lIns="0" bIns="0" rIns="0">
            <a:spAutoFit/>
          </a:bodyPr>
          <a:lstStyle/>
          <a:p>
            <a:pPr algn="l">
              <a:lnSpc>
                <a:spcPts val="3250"/>
              </a:lnSpc>
            </a:pPr>
            <a:r>
              <a:rPr lang="en-US" sz="2000" b="true">
                <a:solidFill>
                  <a:srgbClr val="F9EEE7"/>
                </a:solidFill>
                <a:latin typeface="Times New Roman Bold"/>
                <a:ea typeface="Times New Roman Bold"/>
                <a:cs typeface="Times New Roman Bold"/>
                <a:sym typeface="Times New Roman Bold"/>
              </a:rPr>
              <a:t>Land Rover:</a:t>
            </a:r>
            <a:r>
              <a:rPr lang="en-US" sz="2000">
                <a:solidFill>
                  <a:srgbClr val="F9EEE7"/>
                </a:solidFill>
                <a:latin typeface="Times New Roman"/>
                <a:ea typeface="Times New Roman"/>
                <a:cs typeface="Times New Roman"/>
                <a:sym typeface="Times New Roman"/>
              </a:rPr>
              <a:t> 445,437 units</a:t>
            </a:r>
          </a:p>
        </p:txBody>
      </p:sp>
      <p:sp>
        <p:nvSpPr>
          <p:cNvPr name="TextBox 25" id="25"/>
          <p:cNvSpPr txBox="true"/>
          <p:nvPr/>
        </p:nvSpPr>
        <p:spPr>
          <a:xfrm rot="0">
            <a:off x="12279214" y="6898481"/>
            <a:ext cx="4699844" cy="3968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Combined total of 852,485 vehicles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a:ln w="12700">
              <a:solidFill>
                <a:srgbClr val="000000"/>
              </a:solidFill>
            </a:ln>
          </p:spPr>
        </p:sp>
      </p:grpSp>
      <p:grpSp>
        <p:nvGrpSpPr>
          <p:cNvPr name="Group 6" id="6"/>
          <p:cNvGrpSpPr/>
          <p:nvPr/>
        </p:nvGrpSpPr>
        <p:grpSpPr>
          <a:xfrm rot="0">
            <a:off x="0" y="0"/>
            <a:ext cx="6858000" cy="10287000"/>
            <a:chOff x="0" y="0"/>
            <a:chExt cx="9144000" cy="13716000"/>
          </a:xfrm>
        </p:grpSpPr>
        <p:sp>
          <p:nvSpPr>
            <p:cNvPr name="Freeform 7" id="7"/>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stretch>
                <a:fillRect l="-83482" t="0" r="-83482" b="0"/>
              </a:stretch>
            </a:blipFill>
          </p:spPr>
        </p:sp>
      </p:grpSp>
      <p:sp>
        <p:nvSpPr>
          <p:cNvPr name="TextBox 8" id="8"/>
          <p:cNvSpPr txBox="true"/>
          <p:nvPr/>
        </p:nvSpPr>
        <p:spPr>
          <a:xfrm rot="0">
            <a:off x="7905155" y="1920329"/>
            <a:ext cx="8231088" cy="782637"/>
          </a:xfrm>
          <a:prstGeom prst="rect">
            <a:avLst/>
          </a:prstGeom>
        </p:spPr>
        <p:txBody>
          <a:bodyPr anchor="t" rtlCol="false" tIns="0" lIns="0" bIns="0" rIns="0">
            <a:spAutoFit/>
          </a:bodyPr>
          <a:lstStyle/>
          <a:p>
            <a:pPr algn="l">
              <a:lnSpc>
                <a:spcPts val="6062"/>
              </a:lnSpc>
            </a:pPr>
            <a:r>
              <a:rPr lang="en-US" sz="4812">
                <a:solidFill>
                  <a:srgbClr val="FFD9BE"/>
                </a:solidFill>
                <a:latin typeface="Times New Roman"/>
                <a:ea typeface="Times New Roman"/>
                <a:cs typeface="Times New Roman"/>
                <a:sym typeface="Times New Roman"/>
              </a:rPr>
              <a:t>Jaguar: Three-Year Growth Story</a:t>
            </a:r>
          </a:p>
        </p:txBody>
      </p:sp>
      <p:sp>
        <p:nvSpPr>
          <p:cNvPr name="TextBox 9" id="9"/>
          <p:cNvSpPr txBox="true"/>
          <p:nvPr/>
        </p:nvSpPr>
        <p:spPr>
          <a:xfrm rot="0">
            <a:off x="7905155" y="3280321"/>
            <a:ext cx="5345906" cy="20351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Jaguar's forecast shows consistent annual growth of approximately 2.6%, adding over 20,000 units from 2026 to 2028. This steady trajectory reflects brand positioning in the luxury segment and strategic market expansion initiatives.</a:t>
            </a:r>
          </a:p>
        </p:txBody>
      </p:sp>
      <p:sp>
        <p:nvSpPr>
          <p:cNvPr name="TextBox 10" id="10"/>
          <p:cNvSpPr txBox="true"/>
          <p:nvPr/>
        </p:nvSpPr>
        <p:spPr>
          <a:xfrm rot="0">
            <a:off x="7905155" y="6028730"/>
            <a:ext cx="5345906" cy="396875"/>
          </a:xfrm>
          <a:prstGeom prst="rect">
            <a:avLst/>
          </a:prstGeom>
        </p:spPr>
        <p:txBody>
          <a:bodyPr anchor="t" rtlCol="false" tIns="0" lIns="0" bIns="0" rIns="0">
            <a:spAutoFit/>
          </a:bodyPr>
          <a:lstStyle/>
          <a:p>
            <a:pPr algn="l">
              <a:lnSpc>
                <a:spcPts val="3250"/>
              </a:lnSpc>
            </a:pPr>
            <a:r>
              <a:rPr lang="en-US" sz="2000" b="true">
                <a:solidFill>
                  <a:srgbClr val="F9EEE7"/>
                </a:solidFill>
                <a:latin typeface="Times New Roman Bold"/>
                <a:ea typeface="Times New Roman Bold"/>
                <a:cs typeface="Times New Roman Bold"/>
                <a:sym typeface="Times New Roman Bold"/>
              </a:rPr>
              <a:t>Key Growth Indicators:</a:t>
            </a:r>
          </a:p>
        </p:txBody>
      </p:sp>
      <p:sp>
        <p:nvSpPr>
          <p:cNvPr name="TextBox 11" id="11"/>
          <p:cNvSpPr txBox="true"/>
          <p:nvPr/>
        </p:nvSpPr>
        <p:spPr>
          <a:xfrm rot="0">
            <a:off x="7905155" y="6683127"/>
            <a:ext cx="5345906" cy="396875"/>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F9EEE7"/>
                </a:solidFill>
                <a:latin typeface="Times New Roman"/>
                <a:ea typeface="Times New Roman"/>
                <a:cs typeface="Times New Roman"/>
                <a:sym typeface="Times New Roman"/>
              </a:rPr>
              <a:t>2026-2027: +10,201 units (2.64% growth)</a:t>
            </a:r>
          </a:p>
        </p:txBody>
      </p:sp>
      <p:sp>
        <p:nvSpPr>
          <p:cNvPr name="TextBox 12" id="12"/>
          <p:cNvSpPr txBox="true"/>
          <p:nvPr/>
        </p:nvSpPr>
        <p:spPr>
          <a:xfrm rot="0">
            <a:off x="7905155" y="7193459"/>
            <a:ext cx="5345906" cy="396875"/>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F9EEE7"/>
                </a:solidFill>
                <a:latin typeface="Times New Roman"/>
                <a:ea typeface="Times New Roman"/>
                <a:cs typeface="Times New Roman"/>
                <a:sym typeface="Times New Roman"/>
              </a:rPr>
              <a:t>2027-2028: +10,200 units (2.57% growth)</a:t>
            </a:r>
          </a:p>
        </p:txBody>
      </p:sp>
      <p:sp>
        <p:nvSpPr>
          <p:cNvPr name="TextBox 13" id="13"/>
          <p:cNvSpPr txBox="true"/>
          <p:nvPr/>
        </p:nvSpPr>
        <p:spPr>
          <a:xfrm rot="0">
            <a:off x="7905155" y="7703790"/>
            <a:ext cx="5345906" cy="396875"/>
          </a:xfrm>
          <a:prstGeom prst="rect">
            <a:avLst/>
          </a:prstGeom>
        </p:spPr>
        <p:txBody>
          <a:bodyPr anchor="t" rtlCol="false" tIns="0" lIns="0" bIns="0" rIns="0">
            <a:spAutoFit/>
          </a:bodyPr>
          <a:lstStyle/>
          <a:p>
            <a:pPr algn="l" marL="301625" indent="-150812" lvl="1">
              <a:lnSpc>
                <a:spcPts val="3250"/>
              </a:lnSpc>
              <a:buFont typeface="Arial"/>
              <a:buChar char="•"/>
            </a:pPr>
            <a:r>
              <a:rPr lang="en-US" sz="2000">
                <a:solidFill>
                  <a:srgbClr val="F9EEE7"/>
                </a:solidFill>
                <a:latin typeface="Times New Roman"/>
                <a:ea typeface="Times New Roman"/>
                <a:cs typeface="Times New Roman"/>
                <a:sym typeface="Times New Roman"/>
              </a:rPr>
              <a:t>Total three-year increase: 5.27%</a:t>
            </a:r>
          </a:p>
        </p:txBody>
      </p:sp>
      <p:sp>
        <p:nvSpPr>
          <p:cNvPr name="TextBox 14" id="14"/>
          <p:cNvSpPr txBox="true"/>
          <p:nvPr/>
        </p:nvSpPr>
        <p:spPr>
          <a:xfrm rot="0">
            <a:off x="14622363" y="3660576"/>
            <a:ext cx="1905000" cy="923925"/>
          </a:xfrm>
          <a:prstGeom prst="rect">
            <a:avLst/>
          </a:prstGeom>
        </p:spPr>
        <p:txBody>
          <a:bodyPr anchor="t" rtlCol="false" tIns="0" lIns="0" bIns="0" rIns="0">
            <a:spAutoFit/>
          </a:bodyPr>
          <a:lstStyle/>
          <a:p>
            <a:pPr algn="ctr">
              <a:lnSpc>
                <a:spcPts val="6749"/>
              </a:lnSpc>
            </a:pPr>
            <a:r>
              <a:rPr lang="en-US" sz="6749">
                <a:solidFill>
                  <a:srgbClr val="F9EEE7"/>
                </a:solidFill>
                <a:latin typeface="Times New Roman"/>
                <a:ea typeface="Times New Roman"/>
                <a:cs typeface="Times New Roman"/>
                <a:sym typeface="Times New Roman"/>
              </a:rPr>
              <a:t>386K</a:t>
            </a:r>
          </a:p>
        </p:txBody>
      </p:sp>
      <p:sp>
        <p:nvSpPr>
          <p:cNvPr name="TextBox 15" id="15"/>
          <p:cNvSpPr txBox="true"/>
          <p:nvPr/>
        </p:nvSpPr>
        <p:spPr>
          <a:xfrm rot="0">
            <a:off x="15235536" y="4727823"/>
            <a:ext cx="678656" cy="390525"/>
          </a:xfrm>
          <a:prstGeom prst="rect">
            <a:avLst/>
          </a:prstGeom>
        </p:spPr>
        <p:txBody>
          <a:bodyPr anchor="t" rtlCol="false" tIns="0" lIns="0" bIns="0" rIns="0">
            <a:spAutoFit/>
          </a:bodyPr>
          <a:lstStyle/>
          <a:p>
            <a:pPr algn="ctr">
              <a:lnSpc>
                <a:spcPts val="3000"/>
              </a:lnSpc>
            </a:pPr>
            <a:r>
              <a:rPr lang="en-US" sz="2375">
                <a:solidFill>
                  <a:srgbClr val="F9EEE7"/>
                </a:solidFill>
                <a:latin typeface="Times New Roman"/>
                <a:ea typeface="Times New Roman"/>
                <a:cs typeface="Times New Roman"/>
                <a:sym typeface="Times New Roman"/>
              </a:rPr>
              <a:t>2026 </a:t>
            </a:r>
          </a:p>
        </p:txBody>
      </p:sp>
      <p:sp>
        <p:nvSpPr>
          <p:cNvPr name="TextBox 16" id="16"/>
          <p:cNvSpPr txBox="true"/>
          <p:nvPr/>
        </p:nvSpPr>
        <p:spPr>
          <a:xfrm rot="0">
            <a:off x="14622363" y="5891064"/>
            <a:ext cx="1905000" cy="923925"/>
          </a:xfrm>
          <a:prstGeom prst="rect">
            <a:avLst/>
          </a:prstGeom>
        </p:spPr>
        <p:txBody>
          <a:bodyPr anchor="t" rtlCol="false" tIns="0" lIns="0" bIns="0" rIns="0">
            <a:spAutoFit/>
          </a:bodyPr>
          <a:lstStyle/>
          <a:p>
            <a:pPr algn="ctr">
              <a:lnSpc>
                <a:spcPts val="6749"/>
              </a:lnSpc>
            </a:pPr>
            <a:r>
              <a:rPr lang="en-US" sz="6749">
                <a:solidFill>
                  <a:srgbClr val="F9EEE7"/>
                </a:solidFill>
                <a:latin typeface="Times New Roman"/>
                <a:ea typeface="Times New Roman"/>
                <a:cs typeface="Times New Roman"/>
                <a:sym typeface="Times New Roman"/>
              </a:rPr>
              <a:t>407K</a:t>
            </a:r>
          </a:p>
        </p:txBody>
      </p:sp>
      <p:sp>
        <p:nvSpPr>
          <p:cNvPr name="TextBox 17" id="17"/>
          <p:cNvSpPr txBox="true"/>
          <p:nvPr/>
        </p:nvSpPr>
        <p:spPr>
          <a:xfrm rot="0">
            <a:off x="15273239" y="6958310"/>
            <a:ext cx="603250" cy="390525"/>
          </a:xfrm>
          <a:prstGeom prst="rect">
            <a:avLst/>
          </a:prstGeom>
        </p:spPr>
        <p:txBody>
          <a:bodyPr anchor="t" rtlCol="false" tIns="0" lIns="0" bIns="0" rIns="0">
            <a:spAutoFit/>
          </a:bodyPr>
          <a:lstStyle/>
          <a:p>
            <a:pPr algn="ctr">
              <a:lnSpc>
                <a:spcPts val="3000"/>
              </a:lnSpc>
            </a:pPr>
            <a:r>
              <a:rPr lang="en-US" sz="2375">
                <a:solidFill>
                  <a:srgbClr val="F9EEE7"/>
                </a:solidFill>
                <a:latin typeface="Times New Roman"/>
                <a:ea typeface="Times New Roman"/>
                <a:cs typeface="Times New Roman"/>
                <a:sym typeface="Times New Roman"/>
              </a:rPr>
              <a:t>2028</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a:ln w="12700">
              <a:solidFill>
                <a:srgbClr val="000000"/>
              </a:solidFill>
            </a:ln>
          </p:spPr>
        </p:sp>
      </p:grpSp>
      <p:sp>
        <p:nvSpPr>
          <p:cNvPr name="TextBox 6" id="6"/>
          <p:cNvSpPr txBox="true"/>
          <p:nvPr/>
        </p:nvSpPr>
        <p:spPr>
          <a:xfrm rot="0">
            <a:off x="485605" y="491831"/>
            <a:ext cx="7020781" cy="2029291"/>
          </a:xfrm>
          <a:prstGeom prst="rect">
            <a:avLst/>
          </a:prstGeom>
        </p:spPr>
        <p:txBody>
          <a:bodyPr anchor="t" rtlCol="false" tIns="0" lIns="0" bIns="0" rIns="0">
            <a:spAutoFit/>
          </a:bodyPr>
          <a:lstStyle/>
          <a:p>
            <a:pPr algn="l">
              <a:lnSpc>
                <a:spcPts val="7931"/>
              </a:lnSpc>
            </a:pPr>
            <a:r>
              <a:rPr lang="en-US" sz="6362">
                <a:solidFill>
                  <a:srgbClr val="FFD9BE"/>
                </a:solidFill>
                <a:latin typeface="Times New Roman"/>
                <a:ea typeface="Times New Roman"/>
                <a:cs typeface="Times New Roman"/>
                <a:sym typeface="Times New Roman"/>
              </a:rPr>
              <a:t>Jaguar</a:t>
            </a:r>
            <a:r>
              <a:rPr lang="en-US" sz="6362">
                <a:solidFill>
                  <a:srgbClr val="FFD9BE"/>
                </a:solidFill>
                <a:latin typeface="Times New Roman"/>
                <a:ea typeface="Times New Roman"/>
                <a:cs typeface="Times New Roman"/>
                <a:sym typeface="Times New Roman"/>
              </a:rPr>
              <a:t> Quarterly Analysis</a:t>
            </a:r>
          </a:p>
        </p:txBody>
      </p:sp>
      <p:grpSp>
        <p:nvGrpSpPr>
          <p:cNvPr name="Group 7" id="7"/>
          <p:cNvGrpSpPr/>
          <p:nvPr/>
        </p:nvGrpSpPr>
        <p:grpSpPr>
          <a:xfrm rot="0">
            <a:off x="1106455" y="2992305"/>
            <a:ext cx="6370808" cy="3077063"/>
            <a:chOff x="0" y="0"/>
            <a:chExt cx="8494410" cy="4102750"/>
          </a:xfrm>
        </p:grpSpPr>
        <p:sp>
          <p:nvSpPr>
            <p:cNvPr name="TextBox 8" id="8"/>
            <p:cNvSpPr txBox="true"/>
            <p:nvPr/>
          </p:nvSpPr>
          <p:spPr>
            <a:xfrm rot="0">
              <a:off x="0" y="-28575"/>
              <a:ext cx="2151314" cy="1248198"/>
            </a:xfrm>
            <a:prstGeom prst="rect">
              <a:avLst/>
            </a:prstGeom>
          </p:spPr>
          <p:txBody>
            <a:bodyPr anchor="t" rtlCol="false" tIns="0" lIns="0" bIns="0" rIns="0">
              <a:spAutoFit/>
            </a:bodyPr>
            <a:lstStyle/>
            <a:p>
              <a:pPr algn="l">
                <a:lnSpc>
                  <a:spcPts val="3687"/>
                </a:lnSpc>
              </a:pPr>
              <a:r>
                <a:rPr lang="en-US" sz="2949">
                  <a:solidFill>
                    <a:srgbClr val="FFD9BE"/>
                  </a:solidFill>
                  <a:latin typeface="Times New Roman"/>
                  <a:ea typeface="Times New Roman"/>
                  <a:cs typeface="Times New Roman"/>
                  <a:sym typeface="Times New Roman"/>
                </a:rPr>
                <a:t>2026 Quarters</a:t>
              </a:r>
            </a:p>
          </p:txBody>
        </p:sp>
        <p:sp>
          <p:nvSpPr>
            <p:cNvPr name="TextBox 9" id="9"/>
            <p:cNvSpPr txBox="true"/>
            <p:nvPr/>
          </p:nvSpPr>
          <p:spPr>
            <a:xfrm rot="0">
              <a:off x="0" y="1499090"/>
              <a:ext cx="8494410" cy="519450"/>
            </a:xfrm>
            <a:prstGeom prst="rect">
              <a:avLst/>
            </a:prstGeom>
          </p:spPr>
          <p:txBody>
            <a:bodyPr anchor="t" rtlCol="false" tIns="0" lIns="0" bIns="0" rIns="0">
              <a:spAutoFit/>
            </a:bodyPr>
            <a:lstStyle/>
            <a:p>
              <a:pPr algn="l" marL="322362" indent="-161181" lvl="1">
                <a:lnSpc>
                  <a:spcPts val="3378"/>
                </a:lnSpc>
                <a:buFont typeface="Arial"/>
                <a:buChar char="•"/>
              </a:pPr>
              <a:r>
                <a:rPr lang="en-US" sz="2137">
                  <a:solidFill>
                    <a:srgbClr val="F9EEE7"/>
                  </a:solidFill>
                  <a:latin typeface="Times New Roman"/>
                  <a:ea typeface="Times New Roman"/>
                  <a:cs typeface="Times New Roman"/>
                  <a:sym typeface="Times New Roman"/>
                </a:rPr>
                <a:t>Q1: 94149 units</a:t>
              </a:r>
            </a:p>
          </p:txBody>
        </p:sp>
        <p:sp>
          <p:nvSpPr>
            <p:cNvPr name="TextBox 10" id="10"/>
            <p:cNvSpPr txBox="true"/>
            <p:nvPr/>
          </p:nvSpPr>
          <p:spPr>
            <a:xfrm rot="0">
              <a:off x="0" y="2193826"/>
              <a:ext cx="8494410" cy="519450"/>
            </a:xfrm>
            <a:prstGeom prst="rect">
              <a:avLst/>
            </a:prstGeom>
          </p:spPr>
          <p:txBody>
            <a:bodyPr anchor="t" rtlCol="false" tIns="0" lIns="0" bIns="0" rIns="0">
              <a:spAutoFit/>
            </a:bodyPr>
            <a:lstStyle/>
            <a:p>
              <a:pPr algn="l" marL="322362" indent="-161181" lvl="1">
                <a:lnSpc>
                  <a:spcPts val="3378"/>
                </a:lnSpc>
                <a:buFont typeface="Arial"/>
                <a:buChar char="•"/>
              </a:pPr>
              <a:r>
                <a:rPr lang="en-US" sz="2137">
                  <a:solidFill>
                    <a:srgbClr val="F9EEE7"/>
                  </a:solidFill>
                  <a:latin typeface="Times New Roman"/>
                  <a:ea typeface="Times New Roman"/>
                  <a:cs typeface="Times New Roman"/>
                  <a:sym typeface="Times New Roman"/>
                </a:rPr>
                <a:t>Q2: 93806 units</a:t>
              </a:r>
            </a:p>
          </p:txBody>
        </p:sp>
        <p:sp>
          <p:nvSpPr>
            <p:cNvPr name="TextBox 11" id="11"/>
            <p:cNvSpPr txBox="true"/>
            <p:nvPr/>
          </p:nvSpPr>
          <p:spPr>
            <a:xfrm rot="0">
              <a:off x="0" y="2888563"/>
              <a:ext cx="8494410" cy="519450"/>
            </a:xfrm>
            <a:prstGeom prst="rect">
              <a:avLst/>
            </a:prstGeom>
          </p:spPr>
          <p:txBody>
            <a:bodyPr anchor="t" rtlCol="false" tIns="0" lIns="0" bIns="0" rIns="0">
              <a:spAutoFit/>
            </a:bodyPr>
            <a:lstStyle/>
            <a:p>
              <a:pPr algn="l" marL="322362" indent="-161181" lvl="1">
                <a:lnSpc>
                  <a:spcPts val="3378"/>
                </a:lnSpc>
                <a:buFont typeface="Arial"/>
                <a:buChar char="•"/>
              </a:pPr>
              <a:r>
                <a:rPr lang="en-US" sz="2137">
                  <a:solidFill>
                    <a:srgbClr val="F9EEE7"/>
                  </a:solidFill>
                  <a:latin typeface="Times New Roman"/>
                  <a:ea typeface="Times New Roman"/>
                  <a:cs typeface="Times New Roman"/>
                  <a:sym typeface="Times New Roman"/>
                </a:rPr>
                <a:t>Q3: 96259 units</a:t>
              </a:r>
            </a:p>
          </p:txBody>
        </p:sp>
        <p:sp>
          <p:nvSpPr>
            <p:cNvPr name="TextBox 12" id="12"/>
            <p:cNvSpPr txBox="true"/>
            <p:nvPr/>
          </p:nvSpPr>
          <p:spPr>
            <a:xfrm rot="0">
              <a:off x="0" y="3583300"/>
              <a:ext cx="8494410" cy="519450"/>
            </a:xfrm>
            <a:prstGeom prst="rect">
              <a:avLst/>
            </a:prstGeom>
          </p:spPr>
          <p:txBody>
            <a:bodyPr anchor="t" rtlCol="false" tIns="0" lIns="0" bIns="0" rIns="0">
              <a:spAutoFit/>
            </a:bodyPr>
            <a:lstStyle/>
            <a:p>
              <a:pPr algn="l" marL="322362" indent="-161181" lvl="1">
                <a:lnSpc>
                  <a:spcPts val="3378"/>
                </a:lnSpc>
                <a:buFont typeface="Arial"/>
                <a:buChar char="•"/>
              </a:pPr>
              <a:r>
                <a:rPr lang="en-US" sz="2137">
                  <a:solidFill>
                    <a:srgbClr val="F9EEE7"/>
                  </a:solidFill>
                  <a:latin typeface="Times New Roman"/>
                  <a:ea typeface="Times New Roman"/>
                  <a:cs typeface="Times New Roman"/>
                  <a:sym typeface="Times New Roman"/>
                </a:rPr>
                <a:t>Q4: 102433 units</a:t>
              </a:r>
            </a:p>
          </p:txBody>
        </p:sp>
      </p:grpSp>
      <p:grpSp>
        <p:nvGrpSpPr>
          <p:cNvPr name="Group 13" id="13"/>
          <p:cNvGrpSpPr/>
          <p:nvPr/>
        </p:nvGrpSpPr>
        <p:grpSpPr>
          <a:xfrm rot="0">
            <a:off x="1125505" y="6559600"/>
            <a:ext cx="6370808" cy="3152341"/>
            <a:chOff x="0" y="0"/>
            <a:chExt cx="8494410" cy="4203122"/>
          </a:xfrm>
        </p:grpSpPr>
        <p:sp>
          <p:nvSpPr>
            <p:cNvPr name="TextBox 14" id="14"/>
            <p:cNvSpPr txBox="true"/>
            <p:nvPr/>
          </p:nvSpPr>
          <p:spPr>
            <a:xfrm rot="0">
              <a:off x="0" y="-38100"/>
              <a:ext cx="2151314" cy="1282277"/>
            </a:xfrm>
            <a:prstGeom prst="rect">
              <a:avLst/>
            </a:prstGeom>
          </p:spPr>
          <p:txBody>
            <a:bodyPr anchor="t" rtlCol="false" tIns="0" lIns="0" bIns="0" rIns="0">
              <a:spAutoFit/>
            </a:bodyPr>
            <a:lstStyle/>
            <a:p>
              <a:pPr algn="l">
                <a:lnSpc>
                  <a:spcPts val="3812"/>
                </a:lnSpc>
              </a:pPr>
              <a:r>
                <a:rPr lang="en-US" sz="3049">
                  <a:solidFill>
                    <a:srgbClr val="FFD9BE"/>
                  </a:solidFill>
                  <a:latin typeface="Times New Roman"/>
                  <a:ea typeface="Times New Roman"/>
                  <a:cs typeface="Times New Roman"/>
                  <a:sym typeface="Times New Roman"/>
                </a:rPr>
                <a:t>2027 Quarters</a:t>
              </a:r>
            </a:p>
          </p:txBody>
        </p:sp>
        <p:sp>
          <p:nvSpPr>
            <p:cNvPr name="TextBox 15" id="15"/>
            <p:cNvSpPr txBox="true"/>
            <p:nvPr/>
          </p:nvSpPr>
          <p:spPr>
            <a:xfrm rot="0">
              <a:off x="0" y="1504592"/>
              <a:ext cx="8494410" cy="557455"/>
            </a:xfrm>
            <a:prstGeom prst="rect">
              <a:avLst/>
            </a:prstGeom>
          </p:spPr>
          <p:txBody>
            <a:bodyPr anchor="t" rtlCol="false" tIns="0" lIns="0" bIns="0" rIns="0">
              <a:spAutoFit/>
            </a:bodyPr>
            <a:lstStyle/>
            <a:p>
              <a:pPr algn="l" marL="337443" indent="-168721" lvl="1">
                <a:lnSpc>
                  <a:spcPts val="3536"/>
                </a:lnSpc>
                <a:buFont typeface="Arial"/>
                <a:buChar char="•"/>
              </a:pPr>
              <a:r>
                <a:rPr lang="en-US" sz="2237">
                  <a:solidFill>
                    <a:srgbClr val="F9EEE7"/>
                  </a:solidFill>
                  <a:latin typeface="Times New Roman"/>
                  <a:ea typeface="Times New Roman"/>
                  <a:cs typeface="Times New Roman"/>
                  <a:sym typeface="Times New Roman"/>
                </a:rPr>
                <a:t>Q1: 96633 units</a:t>
              </a:r>
            </a:p>
          </p:txBody>
        </p:sp>
        <p:sp>
          <p:nvSpPr>
            <p:cNvPr name="TextBox 16" id="16"/>
            <p:cNvSpPr txBox="true"/>
            <p:nvPr/>
          </p:nvSpPr>
          <p:spPr>
            <a:xfrm rot="0">
              <a:off x="0" y="2218283"/>
              <a:ext cx="8494410" cy="557455"/>
            </a:xfrm>
            <a:prstGeom prst="rect">
              <a:avLst/>
            </a:prstGeom>
          </p:spPr>
          <p:txBody>
            <a:bodyPr anchor="t" rtlCol="false" tIns="0" lIns="0" bIns="0" rIns="0">
              <a:spAutoFit/>
            </a:bodyPr>
            <a:lstStyle/>
            <a:p>
              <a:pPr algn="l" marL="337443" indent="-168721" lvl="1">
                <a:lnSpc>
                  <a:spcPts val="3536"/>
                </a:lnSpc>
                <a:buFont typeface="Arial"/>
                <a:buChar char="•"/>
              </a:pPr>
              <a:r>
                <a:rPr lang="en-US" sz="2237">
                  <a:solidFill>
                    <a:srgbClr val="F9EEE7"/>
                  </a:solidFill>
                  <a:latin typeface="Times New Roman"/>
                  <a:ea typeface="Times New Roman"/>
                  <a:cs typeface="Times New Roman"/>
                  <a:sym typeface="Times New Roman"/>
                </a:rPr>
                <a:t>Q2: 96281 units</a:t>
              </a:r>
            </a:p>
          </p:txBody>
        </p:sp>
        <p:sp>
          <p:nvSpPr>
            <p:cNvPr name="TextBox 17" id="17"/>
            <p:cNvSpPr txBox="true"/>
            <p:nvPr/>
          </p:nvSpPr>
          <p:spPr>
            <a:xfrm rot="0">
              <a:off x="0" y="2931975"/>
              <a:ext cx="8494410" cy="557455"/>
            </a:xfrm>
            <a:prstGeom prst="rect">
              <a:avLst/>
            </a:prstGeom>
          </p:spPr>
          <p:txBody>
            <a:bodyPr anchor="t" rtlCol="false" tIns="0" lIns="0" bIns="0" rIns="0">
              <a:spAutoFit/>
            </a:bodyPr>
            <a:lstStyle/>
            <a:p>
              <a:pPr algn="l" marL="337443" indent="-168721" lvl="1">
                <a:lnSpc>
                  <a:spcPts val="3536"/>
                </a:lnSpc>
                <a:buFont typeface="Arial"/>
                <a:buChar char="•"/>
              </a:pPr>
              <a:r>
                <a:rPr lang="en-US" sz="2237">
                  <a:solidFill>
                    <a:srgbClr val="F9EEE7"/>
                  </a:solidFill>
                  <a:latin typeface="Times New Roman"/>
                  <a:ea typeface="Times New Roman"/>
                  <a:cs typeface="Times New Roman"/>
                  <a:sym typeface="Times New Roman"/>
                </a:rPr>
                <a:t>Q3: 98799 units</a:t>
              </a:r>
            </a:p>
          </p:txBody>
        </p:sp>
        <p:sp>
          <p:nvSpPr>
            <p:cNvPr name="TextBox 18" id="18"/>
            <p:cNvSpPr txBox="true"/>
            <p:nvPr/>
          </p:nvSpPr>
          <p:spPr>
            <a:xfrm rot="0">
              <a:off x="0" y="3645667"/>
              <a:ext cx="8494410" cy="557455"/>
            </a:xfrm>
            <a:prstGeom prst="rect">
              <a:avLst/>
            </a:prstGeom>
          </p:spPr>
          <p:txBody>
            <a:bodyPr anchor="t" rtlCol="false" tIns="0" lIns="0" bIns="0" rIns="0">
              <a:spAutoFit/>
            </a:bodyPr>
            <a:lstStyle/>
            <a:p>
              <a:pPr algn="l" marL="337443" indent="-168721" lvl="1">
                <a:lnSpc>
                  <a:spcPts val="3536"/>
                </a:lnSpc>
                <a:buFont typeface="Arial"/>
                <a:buChar char="•"/>
              </a:pPr>
              <a:r>
                <a:rPr lang="en-US" sz="2237">
                  <a:solidFill>
                    <a:srgbClr val="F9EEE7"/>
                  </a:solidFill>
                  <a:latin typeface="Times New Roman"/>
                  <a:ea typeface="Times New Roman"/>
                  <a:cs typeface="Times New Roman"/>
                  <a:sym typeface="Times New Roman"/>
                </a:rPr>
                <a:t>Q4: 105136 units</a:t>
              </a:r>
            </a:p>
          </p:txBody>
        </p:sp>
      </p:grpSp>
      <p:grpSp>
        <p:nvGrpSpPr>
          <p:cNvPr name="Group 19" id="19"/>
          <p:cNvGrpSpPr/>
          <p:nvPr/>
        </p:nvGrpSpPr>
        <p:grpSpPr>
          <a:xfrm rot="0">
            <a:off x="7134362" y="743621"/>
            <a:ext cx="10781614" cy="5749304"/>
            <a:chOff x="0" y="0"/>
            <a:chExt cx="24937991" cy="13298204"/>
          </a:xfrm>
        </p:grpSpPr>
        <p:sp>
          <p:nvSpPr>
            <p:cNvPr name="Freeform 20" id="20" descr="preencoded.png"/>
            <p:cNvSpPr/>
            <p:nvPr/>
          </p:nvSpPr>
          <p:spPr>
            <a:xfrm flipH="false" flipV="false" rot="0">
              <a:off x="0" y="0"/>
              <a:ext cx="24937974" cy="13298168"/>
            </a:xfrm>
            <a:custGeom>
              <a:avLst/>
              <a:gdLst/>
              <a:ahLst/>
              <a:cxnLst/>
              <a:rect r="r" b="b" t="t" l="l"/>
              <a:pathLst>
                <a:path h="13298168" w="24937974">
                  <a:moveTo>
                    <a:pt x="0" y="0"/>
                  </a:moveTo>
                  <a:lnTo>
                    <a:pt x="24937974" y="0"/>
                  </a:lnTo>
                  <a:lnTo>
                    <a:pt x="24937974" y="13298168"/>
                  </a:lnTo>
                  <a:lnTo>
                    <a:pt x="0" y="13298168"/>
                  </a:lnTo>
                  <a:lnTo>
                    <a:pt x="0" y="0"/>
                  </a:lnTo>
                  <a:close/>
                </a:path>
              </a:pathLst>
            </a:custGeom>
            <a:blipFill>
              <a:blip r:embed="rId2"/>
              <a:stretch>
                <a:fillRect l="-601" t="0" r="-601" b="0"/>
              </a:stretch>
            </a:blipFill>
          </p:spPr>
        </p:sp>
      </p:grpSp>
      <p:grpSp>
        <p:nvGrpSpPr>
          <p:cNvPr name="Group 21" id="21"/>
          <p:cNvGrpSpPr/>
          <p:nvPr/>
        </p:nvGrpSpPr>
        <p:grpSpPr>
          <a:xfrm rot="0">
            <a:off x="7078754" y="6578650"/>
            <a:ext cx="6799514" cy="3152341"/>
            <a:chOff x="0" y="0"/>
            <a:chExt cx="9066018" cy="4203122"/>
          </a:xfrm>
        </p:grpSpPr>
        <p:sp>
          <p:nvSpPr>
            <p:cNvPr name="TextBox 22" id="22"/>
            <p:cNvSpPr txBox="true"/>
            <p:nvPr/>
          </p:nvSpPr>
          <p:spPr>
            <a:xfrm rot="0">
              <a:off x="0" y="-38100"/>
              <a:ext cx="2296081" cy="1282277"/>
            </a:xfrm>
            <a:prstGeom prst="rect">
              <a:avLst/>
            </a:prstGeom>
          </p:spPr>
          <p:txBody>
            <a:bodyPr anchor="t" rtlCol="false" tIns="0" lIns="0" bIns="0" rIns="0">
              <a:spAutoFit/>
            </a:bodyPr>
            <a:lstStyle/>
            <a:p>
              <a:pPr algn="l">
                <a:lnSpc>
                  <a:spcPts val="3812"/>
                </a:lnSpc>
              </a:pPr>
              <a:r>
                <a:rPr lang="en-US" sz="3049">
                  <a:solidFill>
                    <a:srgbClr val="FFD9BE"/>
                  </a:solidFill>
                  <a:latin typeface="Times New Roman"/>
                  <a:ea typeface="Times New Roman"/>
                  <a:cs typeface="Times New Roman"/>
                  <a:sym typeface="Times New Roman"/>
                </a:rPr>
                <a:t>2028 Quarters</a:t>
              </a:r>
            </a:p>
          </p:txBody>
        </p:sp>
        <p:sp>
          <p:nvSpPr>
            <p:cNvPr name="TextBox 23" id="23"/>
            <p:cNvSpPr txBox="true"/>
            <p:nvPr/>
          </p:nvSpPr>
          <p:spPr>
            <a:xfrm rot="0">
              <a:off x="0" y="1504593"/>
              <a:ext cx="9066018" cy="557455"/>
            </a:xfrm>
            <a:prstGeom prst="rect">
              <a:avLst/>
            </a:prstGeom>
          </p:spPr>
          <p:txBody>
            <a:bodyPr anchor="t" rtlCol="false" tIns="0" lIns="0" bIns="0" rIns="0">
              <a:spAutoFit/>
            </a:bodyPr>
            <a:lstStyle/>
            <a:p>
              <a:pPr algn="l" marL="337443" indent="-168721" lvl="1">
                <a:lnSpc>
                  <a:spcPts val="3536"/>
                </a:lnSpc>
                <a:buFont typeface="Arial"/>
                <a:buChar char="•"/>
              </a:pPr>
              <a:r>
                <a:rPr lang="en-US" sz="2237">
                  <a:solidFill>
                    <a:srgbClr val="F9EEE7"/>
                  </a:solidFill>
                  <a:latin typeface="Times New Roman"/>
                  <a:ea typeface="Times New Roman"/>
                  <a:cs typeface="Times New Roman"/>
                  <a:sym typeface="Times New Roman"/>
                </a:rPr>
                <a:t>Q1: 99116 units</a:t>
              </a:r>
            </a:p>
          </p:txBody>
        </p:sp>
        <p:sp>
          <p:nvSpPr>
            <p:cNvPr name="TextBox 24" id="24"/>
            <p:cNvSpPr txBox="true"/>
            <p:nvPr/>
          </p:nvSpPr>
          <p:spPr>
            <a:xfrm rot="0">
              <a:off x="0" y="2218283"/>
              <a:ext cx="9066018" cy="557455"/>
            </a:xfrm>
            <a:prstGeom prst="rect">
              <a:avLst/>
            </a:prstGeom>
          </p:spPr>
          <p:txBody>
            <a:bodyPr anchor="t" rtlCol="false" tIns="0" lIns="0" bIns="0" rIns="0">
              <a:spAutoFit/>
            </a:bodyPr>
            <a:lstStyle/>
            <a:p>
              <a:pPr algn="l" marL="337443" indent="-168721" lvl="1">
                <a:lnSpc>
                  <a:spcPts val="3536"/>
                </a:lnSpc>
                <a:buFont typeface="Arial"/>
                <a:buChar char="•"/>
              </a:pPr>
              <a:r>
                <a:rPr lang="en-US" sz="2237">
                  <a:solidFill>
                    <a:srgbClr val="F9EEE7"/>
                  </a:solidFill>
                  <a:latin typeface="Times New Roman"/>
                  <a:ea typeface="Times New Roman"/>
                  <a:cs typeface="Times New Roman"/>
                  <a:sym typeface="Times New Roman"/>
                </a:rPr>
                <a:t>Q2: 98756 units</a:t>
              </a:r>
            </a:p>
          </p:txBody>
        </p:sp>
        <p:sp>
          <p:nvSpPr>
            <p:cNvPr name="TextBox 25" id="25"/>
            <p:cNvSpPr txBox="true"/>
            <p:nvPr/>
          </p:nvSpPr>
          <p:spPr>
            <a:xfrm rot="0">
              <a:off x="0" y="2931975"/>
              <a:ext cx="9066018" cy="557455"/>
            </a:xfrm>
            <a:prstGeom prst="rect">
              <a:avLst/>
            </a:prstGeom>
          </p:spPr>
          <p:txBody>
            <a:bodyPr anchor="t" rtlCol="false" tIns="0" lIns="0" bIns="0" rIns="0">
              <a:spAutoFit/>
            </a:bodyPr>
            <a:lstStyle/>
            <a:p>
              <a:pPr algn="l" marL="337443" indent="-168721" lvl="1">
                <a:lnSpc>
                  <a:spcPts val="3536"/>
                </a:lnSpc>
                <a:buFont typeface="Arial"/>
                <a:buChar char="•"/>
              </a:pPr>
              <a:r>
                <a:rPr lang="en-US" sz="2237">
                  <a:solidFill>
                    <a:srgbClr val="F9EEE7"/>
                  </a:solidFill>
                  <a:latin typeface="Times New Roman"/>
                  <a:ea typeface="Times New Roman"/>
                  <a:cs typeface="Times New Roman"/>
                  <a:sym typeface="Times New Roman"/>
                </a:rPr>
                <a:t>Q3: 101338 units</a:t>
              </a:r>
            </a:p>
          </p:txBody>
        </p:sp>
        <p:sp>
          <p:nvSpPr>
            <p:cNvPr name="TextBox 26" id="26"/>
            <p:cNvSpPr txBox="true"/>
            <p:nvPr/>
          </p:nvSpPr>
          <p:spPr>
            <a:xfrm rot="0">
              <a:off x="0" y="3645667"/>
              <a:ext cx="9066018" cy="557455"/>
            </a:xfrm>
            <a:prstGeom prst="rect">
              <a:avLst/>
            </a:prstGeom>
          </p:spPr>
          <p:txBody>
            <a:bodyPr anchor="t" rtlCol="false" tIns="0" lIns="0" bIns="0" rIns="0">
              <a:spAutoFit/>
            </a:bodyPr>
            <a:lstStyle/>
            <a:p>
              <a:pPr algn="l" marL="337443" indent="-168721" lvl="1">
                <a:lnSpc>
                  <a:spcPts val="3536"/>
                </a:lnSpc>
                <a:buFont typeface="Arial"/>
                <a:buChar char="•"/>
              </a:pPr>
              <a:r>
                <a:rPr lang="en-US" sz="2237">
                  <a:solidFill>
                    <a:srgbClr val="F9EEE7"/>
                  </a:solidFill>
                  <a:latin typeface="Times New Roman"/>
                  <a:ea typeface="Times New Roman"/>
                  <a:cs typeface="Times New Roman"/>
                  <a:sym typeface="Times New Roman"/>
                </a:rPr>
                <a:t>Q4: 107838 units</a:t>
              </a:r>
            </a:p>
          </p:txBody>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a:ln w="12700">
              <a:solidFill>
                <a:srgbClr val="000000"/>
              </a:solidFill>
            </a:ln>
          </p:spPr>
        </p:sp>
      </p:grpSp>
      <p:sp>
        <p:nvSpPr>
          <p:cNvPr name="TextBox 6" id="6"/>
          <p:cNvSpPr txBox="true"/>
          <p:nvPr/>
        </p:nvSpPr>
        <p:spPr>
          <a:xfrm rot="0">
            <a:off x="1047155" y="1015901"/>
            <a:ext cx="8784580" cy="807988"/>
          </a:xfrm>
          <a:prstGeom prst="rect">
            <a:avLst/>
          </a:prstGeom>
        </p:spPr>
        <p:txBody>
          <a:bodyPr anchor="t" rtlCol="false" tIns="0" lIns="0" bIns="0" rIns="0">
            <a:spAutoFit/>
          </a:bodyPr>
          <a:lstStyle/>
          <a:p>
            <a:pPr algn="l">
              <a:lnSpc>
                <a:spcPts val="6062"/>
              </a:lnSpc>
            </a:pPr>
            <a:r>
              <a:rPr lang="en-US" sz="4812">
                <a:solidFill>
                  <a:srgbClr val="FFD9BE"/>
                </a:solidFill>
                <a:latin typeface="Quattrocento"/>
                <a:ea typeface="Quattrocento"/>
                <a:cs typeface="Quattrocento"/>
                <a:sym typeface="Quattrocento"/>
              </a:rPr>
              <a:t>Quarterly Performance Patterns</a:t>
            </a:r>
          </a:p>
        </p:txBody>
      </p:sp>
      <p:sp>
        <p:nvSpPr>
          <p:cNvPr name="TextBox 7" id="7"/>
          <p:cNvSpPr txBox="true"/>
          <p:nvPr/>
        </p:nvSpPr>
        <p:spPr>
          <a:xfrm rot="0">
            <a:off x="1047155" y="2252216"/>
            <a:ext cx="16193690" cy="932855"/>
          </a:xfrm>
          <a:prstGeom prst="rect">
            <a:avLst/>
          </a:prstGeom>
        </p:spPr>
        <p:txBody>
          <a:bodyPr anchor="t" rtlCol="false" tIns="0" lIns="0" bIns="0" rIns="0">
            <a:spAutoFit/>
          </a:bodyPr>
          <a:lstStyle/>
          <a:p>
            <a:pPr algn="l">
              <a:lnSpc>
                <a:spcPts val="3250"/>
              </a:lnSpc>
            </a:pPr>
            <a:r>
              <a:rPr lang="en-US" sz="2000">
                <a:solidFill>
                  <a:srgbClr val="F9EEE7"/>
                </a:solidFill>
                <a:latin typeface="Quattrocento"/>
                <a:ea typeface="Quattrocento"/>
                <a:cs typeface="Quattrocento"/>
                <a:sym typeface="Quattrocento"/>
              </a:rPr>
              <a:t>Quarterly data reveals distinct seasonal patterns across both brands, with Q4 consistently delivering the strongest performance and Q2 showing the softest results.</a:t>
            </a:r>
          </a:p>
        </p:txBody>
      </p:sp>
      <p:grpSp>
        <p:nvGrpSpPr>
          <p:cNvPr name="Group 8" id="8"/>
          <p:cNvGrpSpPr/>
          <p:nvPr/>
        </p:nvGrpSpPr>
        <p:grpSpPr>
          <a:xfrm rot="0">
            <a:off x="1032867" y="3465314"/>
            <a:ext cx="7994451" cy="2774305"/>
            <a:chOff x="0" y="0"/>
            <a:chExt cx="10659268" cy="3699073"/>
          </a:xfrm>
        </p:grpSpPr>
        <p:sp>
          <p:nvSpPr>
            <p:cNvPr name="Freeform 9" id="9"/>
            <p:cNvSpPr/>
            <p:nvPr/>
          </p:nvSpPr>
          <p:spPr>
            <a:xfrm flipH="false" flipV="false" rot="0">
              <a:off x="19050" y="19050"/>
              <a:ext cx="10621137" cy="3660902"/>
            </a:xfrm>
            <a:custGeom>
              <a:avLst/>
              <a:gdLst/>
              <a:ahLst/>
              <a:cxnLst/>
              <a:rect r="r" b="b" t="t" l="l"/>
              <a:pathLst>
                <a:path h="3660902" w="10621137">
                  <a:moveTo>
                    <a:pt x="0" y="52324"/>
                  </a:moveTo>
                  <a:cubicBezTo>
                    <a:pt x="0" y="23495"/>
                    <a:pt x="23622" y="0"/>
                    <a:pt x="52705" y="0"/>
                  </a:cubicBezTo>
                  <a:lnTo>
                    <a:pt x="10568432" y="0"/>
                  </a:lnTo>
                  <a:cubicBezTo>
                    <a:pt x="10597514" y="0"/>
                    <a:pt x="10621137" y="23495"/>
                    <a:pt x="10621137" y="52324"/>
                  </a:cubicBezTo>
                  <a:lnTo>
                    <a:pt x="10621137" y="3608578"/>
                  </a:lnTo>
                  <a:cubicBezTo>
                    <a:pt x="10621137" y="3637534"/>
                    <a:pt x="10597514" y="3660902"/>
                    <a:pt x="10568432" y="3660902"/>
                  </a:cubicBezTo>
                  <a:lnTo>
                    <a:pt x="52705" y="3660902"/>
                  </a:lnTo>
                  <a:cubicBezTo>
                    <a:pt x="23622" y="3660902"/>
                    <a:pt x="0" y="3637407"/>
                    <a:pt x="0" y="3608578"/>
                  </a:cubicBezTo>
                  <a:close/>
                </a:path>
              </a:pathLst>
            </a:custGeom>
            <a:solidFill>
              <a:srgbClr val="123332"/>
            </a:solidFill>
            <a:ln w="12700">
              <a:solidFill>
                <a:srgbClr val="000000"/>
              </a:solidFill>
            </a:ln>
          </p:spPr>
        </p:sp>
        <p:sp>
          <p:nvSpPr>
            <p:cNvPr name="Freeform 10" id="10"/>
            <p:cNvSpPr/>
            <p:nvPr/>
          </p:nvSpPr>
          <p:spPr>
            <a:xfrm flipH="false" flipV="false" rot="0">
              <a:off x="0" y="0"/>
              <a:ext cx="10659237" cy="3699002"/>
            </a:xfrm>
            <a:custGeom>
              <a:avLst/>
              <a:gdLst/>
              <a:ahLst/>
              <a:cxnLst/>
              <a:rect r="r" b="b" t="t" l="l"/>
              <a:pathLst>
                <a:path h="3699002" w="10659237">
                  <a:moveTo>
                    <a:pt x="0" y="71374"/>
                  </a:moveTo>
                  <a:cubicBezTo>
                    <a:pt x="0" y="31877"/>
                    <a:pt x="32258" y="0"/>
                    <a:pt x="71755" y="0"/>
                  </a:cubicBezTo>
                  <a:lnTo>
                    <a:pt x="10587482" y="0"/>
                  </a:lnTo>
                  <a:lnTo>
                    <a:pt x="10587482" y="19050"/>
                  </a:lnTo>
                  <a:lnTo>
                    <a:pt x="10587482" y="0"/>
                  </a:lnTo>
                  <a:cubicBezTo>
                    <a:pt x="10626978" y="0"/>
                    <a:pt x="10659237" y="31877"/>
                    <a:pt x="10659237" y="71374"/>
                  </a:cubicBezTo>
                  <a:lnTo>
                    <a:pt x="10640187" y="71374"/>
                  </a:lnTo>
                  <a:lnTo>
                    <a:pt x="10659237" y="71374"/>
                  </a:lnTo>
                  <a:lnTo>
                    <a:pt x="10659237" y="3627628"/>
                  </a:lnTo>
                  <a:lnTo>
                    <a:pt x="10640187" y="3627628"/>
                  </a:lnTo>
                  <a:lnTo>
                    <a:pt x="10659237" y="3627628"/>
                  </a:lnTo>
                  <a:cubicBezTo>
                    <a:pt x="10659237" y="3667125"/>
                    <a:pt x="10626978" y="3699002"/>
                    <a:pt x="10587482" y="3699002"/>
                  </a:cubicBezTo>
                  <a:lnTo>
                    <a:pt x="10587482" y="3679952"/>
                  </a:lnTo>
                  <a:lnTo>
                    <a:pt x="10587482" y="3699002"/>
                  </a:lnTo>
                  <a:lnTo>
                    <a:pt x="71755" y="3699002"/>
                  </a:lnTo>
                  <a:lnTo>
                    <a:pt x="71755" y="3679952"/>
                  </a:lnTo>
                  <a:lnTo>
                    <a:pt x="71755" y="3699002"/>
                  </a:lnTo>
                  <a:cubicBezTo>
                    <a:pt x="32258" y="3699002"/>
                    <a:pt x="0" y="3667125"/>
                    <a:pt x="0" y="3627628"/>
                  </a:cubicBezTo>
                  <a:lnTo>
                    <a:pt x="0" y="71374"/>
                  </a:lnTo>
                  <a:lnTo>
                    <a:pt x="19050" y="71374"/>
                  </a:lnTo>
                  <a:lnTo>
                    <a:pt x="0" y="71374"/>
                  </a:lnTo>
                  <a:moveTo>
                    <a:pt x="38100" y="71374"/>
                  </a:moveTo>
                  <a:lnTo>
                    <a:pt x="38100" y="3627628"/>
                  </a:lnTo>
                  <a:lnTo>
                    <a:pt x="19050" y="3627628"/>
                  </a:lnTo>
                  <a:lnTo>
                    <a:pt x="38100" y="3627628"/>
                  </a:lnTo>
                  <a:cubicBezTo>
                    <a:pt x="38100" y="3645916"/>
                    <a:pt x="53086" y="3660902"/>
                    <a:pt x="71755" y="3660902"/>
                  </a:cubicBezTo>
                  <a:lnTo>
                    <a:pt x="10587482" y="3660902"/>
                  </a:lnTo>
                  <a:cubicBezTo>
                    <a:pt x="10606150" y="3660902"/>
                    <a:pt x="10621137" y="3645916"/>
                    <a:pt x="10621137" y="3627628"/>
                  </a:cubicBezTo>
                  <a:lnTo>
                    <a:pt x="10621137" y="71374"/>
                  </a:lnTo>
                  <a:cubicBezTo>
                    <a:pt x="10621137" y="53086"/>
                    <a:pt x="10606150" y="38100"/>
                    <a:pt x="10587482" y="38100"/>
                  </a:cubicBezTo>
                  <a:lnTo>
                    <a:pt x="71755" y="38100"/>
                  </a:lnTo>
                  <a:lnTo>
                    <a:pt x="71755" y="19050"/>
                  </a:lnTo>
                  <a:lnTo>
                    <a:pt x="71755" y="38100"/>
                  </a:lnTo>
                  <a:cubicBezTo>
                    <a:pt x="53086" y="38100"/>
                    <a:pt x="38100" y="53086"/>
                    <a:pt x="38100" y="71374"/>
                  </a:cubicBezTo>
                  <a:close/>
                </a:path>
              </a:pathLst>
            </a:custGeom>
            <a:solidFill>
              <a:srgbClr val="4A6B6A"/>
            </a:solidFill>
            <a:ln w="12700">
              <a:solidFill>
                <a:srgbClr val="000000"/>
              </a:solidFill>
            </a:ln>
          </p:spPr>
        </p:sp>
      </p:grpSp>
      <p:grpSp>
        <p:nvGrpSpPr>
          <p:cNvPr name="Group 11" id="11"/>
          <p:cNvGrpSpPr/>
          <p:nvPr/>
        </p:nvGrpSpPr>
        <p:grpSpPr>
          <a:xfrm rot="0">
            <a:off x="1075730" y="3508176"/>
            <a:ext cx="7908726" cy="785366"/>
            <a:chOff x="0" y="0"/>
            <a:chExt cx="10544968" cy="1047155"/>
          </a:xfrm>
        </p:grpSpPr>
        <p:sp>
          <p:nvSpPr>
            <p:cNvPr name="Freeform 12" id="12"/>
            <p:cNvSpPr/>
            <p:nvPr/>
          </p:nvSpPr>
          <p:spPr>
            <a:xfrm flipH="false" flipV="false" rot="0">
              <a:off x="0" y="0"/>
              <a:ext cx="10544937" cy="1047115"/>
            </a:xfrm>
            <a:custGeom>
              <a:avLst/>
              <a:gdLst/>
              <a:ahLst/>
              <a:cxnLst/>
              <a:rect r="r" b="b" t="t" l="l"/>
              <a:pathLst>
                <a:path h="1047115" w="10544937">
                  <a:moveTo>
                    <a:pt x="0" y="6604"/>
                  </a:moveTo>
                  <a:cubicBezTo>
                    <a:pt x="0" y="2921"/>
                    <a:pt x="2921" y="0"/>
                    <a:pt x="6604" y="0"/>
                  </a:cubicBezTo>
                  <a:lnTo>
                    <a:pt x="10538333" y="0"/>
                  </a:lnTo>
                  <a:cubicBezTo>
                    <a:pt x="10542015" y="0"/>
                    <a:pt x="10544937" y="2921"/>
                    <a:pt x="10544937" y="6604"/>
                  </a:cubicBezTo>
                  <a:lnTo>
                    <a:pt x="10544937" y="1040511"/>
                  </a:lnTo>
                  <a:cubicBezTo>
                    <a:pt x="10544937" y="1044194"/>
                    <a:pt x="10542015" y="1047115"/>
                    <a:pt x="10538333" y="1047115"/>
                  </a:cubicBezTo>
                  <a:lnTo>
                    <a:pt x="6604" y="1047115"/>
                  </a:lnTo>
                  <a:cubicBezTo>
                    <a:pt x="2921" y="1047115"/>
                    <a:pt x="0" y="1044194"/>
                    <a:pt x="0" y="1040511"/>
                  </a:cubicBezTo>
                  <a:close/>
                </a:path>
              </a:pathLst>
            </a:custGeom>
            <a:solidFill>
              <a:srgbClr val="315251"/>
            </a:solidFill>
            <a:ln w="12700">
              <a:solidFill>
                <a:srgbClr val="000000"/>
              </a:solidFill>
            </a:ln>
          </p:spPr>
        </p:sp>
      </p:grpSp>
      <p:sp>
        <p:nvSpPr>
          <p:cNvPr name="TextBox 13" id="13"/>
          <p:cNvSpPr txBox="true"/>
          <p:nvPr/>
        </p:nvSpPr>
        <p:spPr>
          <a:xfrm rot="0">
            <a:off x="4833789" y="3693467"/>
            <a:ext cx="392609" cy="452735"/>
          </a:xfrm>
          <a:prstGeom prst="rect">
            <a:avLst/>
          </a:prstGeom>
        </p:spPr>
        <p:txBody>
          <a:bodyPr anchor="t" rtlCol="false" tIns="0" lIns="0" bIns="0" rIns="0">
            <a:spAutoFit/>
          </a:bodyPr>
          <a:lstStyle/>
          <a:p>
            <a:pPr algn="l">
              <a:lnSpc>
                <a:spcPts val="3062"/>
              </a:lnSpc>
            </a:pPr>
            <a:r>
              <a:rPr lang="en-US" sz="3062">
                <a:solidFill>
                  <a:srgbClr val="F9EEE7"/>
                </a:solidFill>
                <a:latin typeface="Quattrocento"/>
                <a:ea typeface="Quattrocento"/>
                <a:cs typeface="Quattrocento"/>
                <a:sym typeface="Quattrocento"/>
              </a:rPr>
              <a:t>1</a:t>
            </a:r>
          </a:p>
        </p:txBody>
      </p:sp>
      <p:sp>
        <p:nvSpPr>
          <p:cNvPr name="TextBox 14" id="14"/>
          <p:cNvSpPr txBox="true"/>
          <p:nvPr/>
        </p:nvSpPr>
        <p:spPr>
          <a:xfrm rot="0">
            <a:off x="1337519" y="4536281"/>
            <a:ext cx="3080148" cy="404069"/>
          </a:xfrm>
          <a:prstGeom prst="rect">
            <a:avLst/>
          </a:prstGeom>
        </p:spPr>
        <p:txBody>
          <a:bodyPr anchor="t" rtlCol="false" tIns="0" lIns="0" bIns="0" rIns="0">
            <a:spAutoFit/>
          </a:bodyPr>
          <a:lstStyle/>
          <a:p>
            <a:pPr algn="l">
              <a:lnSpc>
                <a:spcPts val="3000"/>
              </a:lnSpc>
            </a:pPr>
            <a:r>
              <a:rPr lang="en-US" sz="2375">
                <a:solidFill>
                  <a:srgbClr val="F9EEE7"/>
                </a:solidFill>
                <a:latin typeface="Quattrocento"/>
                <a:ea typeface="Quattrocento"/>
                <a:cs typeface="Quattrocento"/>
                <a:sym typeface="Quattrocento"/>
              </a:rPr>
              <a:t>Q1 Performance</a:t>
            </a:r>
          </a:p>
        </p:txBody>
      </p:sp>
      <p:sp>
        <p:nvSpPr>
          <p:cNvPr name="TextBox 15" id="15"/>
          <p:cNvSpPr txBox="true"/>
          <p:nvPr/>
        </p:nvSpPr>
        <p:spPr>
          <a:xfrm rot="0">
            <a:off x="1337519" y="5002114"/>
            <a:ext cx="7385149" cy="932855"/>
          </a:xfrm>
          <a:prstGeom prst="rect">
            <a:avLst/>
          </a:prstGeom>
        </p:spPr>
        <p:txBody>
          <a:bodyPr anchor="t" rtlCol="false" tIns="0" lIns="0" bIns="0" rIns="0">
            <a:spAutoFit/>
          </a:bodyPr>
          <a:lstStyle/>
          <a:p>
            <a:pPr algn="l">
              <a:lnSpc>
                <a:spcPts val="3250"/>
              </a:lnSpc>
            </a:pPr>
            <a:r>
              <a:rPr lang="en-US" sz="2000">
                <a:solidFill>
                  <a:srgbClr val="F9EEE7"/>
                </a:solidFill>
                <a:latin typeface="Quattrocento"/>
                <a:ea typeface="Quattrocento"/>
                <a:cs typeface="Quattrocento"/>
                <a:sym typeface="Quattrocento"/>
              </a:rPr>
              <a:t>Strong start to the year with solid momentum from previous quarter</a:t>
            </a:r>
          </a:p>
        </p:txBody>
      </p:sp>
      <p:grpSp>
        <p:nvGrpSpPr>
          <p:cNvPr name="Group 16" id="16"/>
          <p:cNvGrpSpPr/>
          <p:nvPr/>
        </p:nvGrpSpPr>
        <p:grpSpPr>
          <a:xfrm rot="0">
            <a:off x="9260532" y="3465314"/>
            <a:ext cx="7994600" cy="2774305"/>
            <a:chOff x="0" y="0"/>
            <a:chExt cx="10659467" cy="3699073"/>
          </a:xfrm>
        </p:grpSpPr>
        <p:sp>
          <p:nvSpPr>
            <p:cNvPr name="Freeform 17" id="17"/>
            <p:cNvSpPr/>
            <p:nvPr/>
          </p:nvSpPr>
          <p:spPr>
            <a:xfrm flipH="false" flipV="false" rot="0">
              <a:off x="19050" y="19050"/>
              <a:ext cx="10621391" cy="3660902"/>
            </a:xfrm>
            <a:custGeom>
              <a:avLst/>
              <a:gdLst/>
              <a:ahLst/>
              <a:cxnLst/>
              <a:rect r="r" b="b" t="t" l="l"/>
              <a:pathLst>
                <a:path h="3660902" w="10621391">
                  <a:moveTo>
                    <a:pt x="0" y="52324"/>
                  </a:moveTo>
                  <a:cubicBezTo>
                    <a:pt x="0" y="23495"/>
                    <a:pt x="23622" y="0"/>
                    <a:pt x="52705" y="0"/>
                  </a:cubicBezTo>
                  <a:lnTo>
                    <a:pt x="10568686" y="0"/>
                  </a:lnTo>
                  <a:cubicBezTo>
                    <a:pt x="10597769" y="0"/>
                    <a:pt x="10621391" y="23495"/>
                    <a:pt x="10621391" y="52324"/>
                  </a:cubicBezTo>
                  <a:lnTo>
                    <a:pt x="10621391" y="3608578"/>
                  </a:lnTo>
                  <a:cubicBezTo>
                    <a:pt x="10621391" y="3637534"/>
                    <a:pt x="10597769" y="3660902"/>
                    <a:pt x="10568686" y="3660902"/>
                  </a:cubicBezTo>
                  <a:lnTo>
                    <a:pt x="52705" y="3660902"/>
                  </a:lnTo>
                  <a:cubicBezTo>
                    <a:pt x="23622" y="3660902"/>
                    <a:pt x="0" y="3637407"/>
                    <a:pt x="0" y="3608578"/>
                  </a:cubicBezTo>
                  <a:close/>
                </a:path>
              </a:pathLst>
            </a:custGeom>
            <a:solidFill>
              <a:srgbClr val="123332"/>
            </a:solidFill>
            <a:ln w="12700">
              <a:solidFill>
                <a:srgbClr val="000000"/>
              </a:solidFill>
            </a:ln>
          </p:spPr>
        </p:sp>
        <p:sp>
          <p:nvSpPr>
            <p:cNvPr name="Freeform 18" id="18"/>
            <p:cNvSpPr/>
            <p:nvPr/>
          </p:nvSpPr>
          <p:spPr>
            <a:xfrm flipH="false" flipV="false" rot="0">
              <a:off x="0" y="0"/>
              <a:ext cx="10659491" cy="3699002"/>
            </a:xfrm>
            <a:custGeom>
              <a:avLst/>
              <a:gdLst/>
              <a:ahLst/>
              <a:cxnLst/>
              <a:rect r="r" b="b" t="t" l="l"/>
              <a:pathLst>
                <a:path h="3699002" w="10659491">
                  <a:moveTo>
                    <a:pt x="0" y="71374"/>
                  </a:moveTo>
                  <a:cubicBezTo>
                    <a:pt x="0" y="31877"/>
                    <a:pt x="32258" y="0"/>
                    <a:pt x="71755" y="0"/>
                  </a:cubicBezTo>
                  <a:lnTo>
                    <a:pt x="10587736" y="0"/>
                  </a:lnTo>
                  <a:lnTo>
                    <a:pt x="10587736" y="19050"/>
                  </a:lnTo>
                  <a:lnTo>
                    <a:pt x="10587736" y="0"/>
                  </a:lnTo>
                  <a:cubicBezTo>
                    <a:pt x="10627233" y="0"/>
                    <a:pt x="10659491" y="31877"/>
                    <a:pt x="10659491" y="71374"/>
                  </a:cubicBezTo>
                  <a:lnTo>
                    <a:pt x="10640441" y="71374"/>
                  </a:lnTo>
                  <a:lnTo>
                    <a:pt x="10659491" y="71374"/>
                  </a:lnTo>
                  <a:lnTo>
                    <a:pt x="10659491" y="3627628"/>
                  </a:lnTo>
                  <a:lnTo>
                    <a:pt x="10640441" y="3627628"/>
                  </a:lnTo>
                  <a:lnTo>
                    <a:pt x="10659491" y="3627628"/>
                  </a:lnTo>
                  <a:cubicBezTo>
                    <a:pt x="10659491" y="3667125"/>
                    <a:pt x="10627233" y="3699002"/>
                    <a:pt x="10587736" y="3699002"/>
                  </a:cubicBezTo>
                  <a:lnTo>
                    <a:pt x="10587736" y="3679952"/>
                  </a:lnTo>
                  <a:lnTo>
                    <a:pt x="10587736" y="3699002"/>
                  </a:lnTo>
                  <a:lnTo>
                    <a:pt x="71755" y="3699002"/>
                  </a:lnTo>
                  <a:lnTo>
                    <a:pt x="71755" y="3679952"/>
                  </a:lnTo>
                  <a:lnTo>
                    <a:pt x="71755" y="3699002"/>
                  </a:lnTo>
                  <a:cubicBezTo>
                    <a:pt x="32258" y="3699002"/>
                    <a:pt x="0" y="3667125"/>
                    <a:pt x="0" y="3627628"/>
                  </a:cubicBezTo>
                  <a:lnTo>
                    <a:pt x="0" y="71374"/>
                  </a:lnTo>
                  <a:lnTo>
                    <a:pt x="19050" y="71374"/>
                  </a:lnTo>
                  <a:lnTo>
                    <a:pt x="0" y="71374"/>
                  </a:lnTo>
                  <a:moveTo>
                    <a:pt x="38100" y="71374"/>
                  </a:moveTo>
                  <a:lnTo>
                    <a:pt x="38100" y="3627628"/>
                  </a:lnTo>
                  <a:lnTo>
                    <a:pt x="19050" y="3627628"/>
                  </a:lnTo>
                  <a:lnTo>
                    <a:pt x="38100" y="3627628"/>
                  </a:lnTo>
                  <a:cubicBezTo>
                    <a:pt x="38100" y="3645916"/>
                    <a:pt x="53086" y="3660902"/>
                    <a:pt x="71755" y="3660902"/>
                  </a:cubicBezTo>
                  <a:lnTo>
                    <a:pt x="10587736" y="3660902"/>
                  </a:lnTo>
                  <a:cubicBezTo>
                    <a:pt x="10606405" y="3660902"/>
                    <a:pt x="10621391" y="3645916"/>
                    <a:pt x="10621391" y="3627628"/>
                  </a:cubicBezTo>
                  <a:lnTo>
                    <a:pt x="10621391" y="71374"/>
                  </a:lnTo>
                  <a:cubicBezTo>
                    <a:pt x="10621391" y="53086"/>
                    <a:pt x="10606405" y="38100"/>
                    <a:pt x="10587736" y="38100"/>
                  </a:cubicBezTo>
                  <a:lnTo>
                    <a:pt x="71755" y="38100"/>
                  </a:lnTo>
                  <a:lnTo>
                    <a:pt x="71755" y="19050"/>
                  </a:lnTo>
                  <a:lnTo>
                    <a:pt x="71755" y="38100"/>
                  </a:lnTo>
                  <a:cubicBezTo>
                    <a:pt x="53086" y="38100"/>
                    <a:pt x="38100" y="53086"/>
                    <a:pt x="38100" y="71374"/>
                  </a:cubicBezTo>
                  <a:close/>
                </a:path>
              </a:pathLst>
            </a:custGeom>
            <a:solidFill>
              <a:srgbClr val="4A6B6A"/>
            </a:solidFill>
            <a:ln w="12700">
              <a:solidFill>
                <a:srgbClr val="000000"/>
              </a:solidFill>
            </a:ln>
          </p:spPr>
        </p:sp>
      </p:grpSp>
      <p:grpSp>
        <p:nvGrpSpPr>
          <p:cNvPr name="Group 19" id="19"/>
          <p:cNvGrpSpPr/>
          <p:nvPr/>
        </p:nvGrpSpPr>
        <p:grpSpPr>
          <a:xfrm rot="0">
            <a:off x="9303395" y="3508176"/>
            <a:ext cx="7908875" cy="785366"/>
            <a:chOff x="0" y="0"/>
            <a:chExt cx="10545167" cy="1047155"/>
          </a:xfrm>
        </p:grpSpPr>
        <p:sp>
          <p:nvSpPr>
            <p:cNvPr name="Freeform 20" id="20"/>
            <p:cNvSpPr/>
            <p:nvPr/>
          </p:nvSpPr>
          <p:spPr>
            <a:xfrm flipH="false" flipV="false" rot="0">
              <a:off x="0" y="0"/>
              <a:ext cx="10545064" cy="1047115"/>
            </a:xfrm>
            <a:custGeom>
              <a:avLst/>
              <a:gdLst/>
              <a:ahLst/>
              <a:cxnLst/>
              <a:rect r="r" b="b" t="t" l="l"/>
              <a:pathLst>
                <a:path h="1047115" w="10545064">
                  <a:moveTo>
                    <a:pt x="0" y="6604"/>
                  </a:moveTo>
                  <a:cubicBezTo>
                    <a:pt x="0" y="2921"/>
                    <a:pt x="2921" y="0"/>
                    <a:pt x="6604" y="0"/>
                  </a:cubicBezTo>
                  <a:lnTo>
                    <a:pt x="10538460" y="0"/>
                  </a:lnTo>
                  <a:cubicBezTo>
                    <a:pt x="10542143" y="0"/>
                    <a:pt x="10545064" y="2921"/>
                    <a:pt x="10545064" y="6604"/>
                  </a:cubicBezTo>
                  <a:lnTo>
                    <a:pt x="10545064" y="1040511"/>
                  </a:lnTo>
                  <a:cubicBezTo>
                    <a:pt x="10545064" y="1044194"/>
                    <a:pt x="10542143" y="1047115"/>
                    <a:pt x="10538460" y="1047115"/>
                  </a:cubicBezTo>
                  <a:lnTo>
                    <a:pt x="6604" y="1047115"/>
                  </a:lnTo>
                  <a:cubicBezTo>
                    <a:pt x="2921" y="1047115"/>
                    <a:pt x="0" y="1044194"/>
                    <a:pt x="0" y="1040511"/>
                  </a:cubicBezTo>
                  <a:close/>
                </a:path>
              </a:pathLst>
            </a:custGeom>
            <a:solidFill>
              <a:srgbClr val="315251"/>
            </a:solidFill>
            <a:ln w="12700">
              <a:solidFill>
                <a:srgbClr val="000000"/>
              </a:solidFill>
            </a:ln>
          </p:spPr>
        </p:sp>
      </p:grpSp>
      <p:sp>
        <p:nvSpPr>
          <p:cNvPr name="TextBox 21" id="21"/>
          <p:cNvSpPr txBox="true"/>
          <p:nvPr/>
        </p:nvSpPr>
        <p:spPr>
          <a:xfrm rot="0">
            <a:off x="13061454" y="3693467"/>
            <a:ext cx="392609" cy="452735"/>
          </a:xfrm>
          <a:prstGeom prst="rect">
            <a:avLst/>
          </a:prstGeom>
        </p:spPr>
        <p:txBody>
          <a:bodyPr anchor="t" rtlCol="false" tIns="0" lIns="0" bIns="0" rIns="0">
            <a:spAutoFit/>
          </a:bodyPr>
          <a:lstStyle/>
          <a:p>
            <a:pPr algn="l">
              <a:lnSpc>
                <a:spcPts val="3062"/>
              </a:lnSpc>
            </a:pPr>
            <a:r>
              <a:rPr lang="en-US" sz="3062">
                <a:solidFill>
                  <a:srgbClr val="F9EEE7"/>
                </a:solidFill>
                <a:latin typeface="Quattrocento"/>
                <a:ea typeface="Quattrocento"/>
                <a:cs typeface="Quattrocento"/>
                <a:sym typeface="Quattrocento"/>
              </a:rPr>
              <a:t>2</a:t>
            </a:r>
          </a:p>
        </p:txBody>
      </p:sp>
      <p:sp>
        <p:nvSpPr>
          <p:cNvPr name="TextBox 22" id="22"/>
          <p:cNvSpPr txBox="true"/>
          <p:nvPr/>
        </p:nvSpPr>
        <p:spPr>
          <a:xfrm rot="0">
            <a:off x="9565184" y="4536281"/>
            <a:ext cx="3080148" cy="404069"/>
          </a:xfrm>
          <a:prstGeom prst="rect">
            <a:avLst/>
          </a:prstGeom>
        </p:spPr>
        <p:txBody>
          <a:bodyPr anchor="t" rtlCol="false" tIns="0" lIns="0" bIns="0" rIns="0">
            <a:spAutoFit/>
          </a:bodyPr>
          <a:lstStyle/>
          <a:p>
            <a:pPr algn="l">
              <a:lnSpc>
                <a:spcPts val="3000"/>
              </a:lnSpc>
            </a:pPr>
            <a:r>
              <a:rPr lang="en-US" sz="2375">
                <a:solidFill>
                  <a:srgbClr val="F9EEE7"/>
                </a:solidFill>
                <a:latin typeface="Quattrocento"/>
                <a:ea typeface="Quattrocento"/>
                <a:cs typeface="Quattrocento"/>
                <a:sym typeface="Quattrocento"/>
              </a:rPr>
              <a:t>Q2 Softness</a:t>
            </a:r>
          </a:p>
        </p:txBody>
      </p:sp>
      <p:sp>
        <p:nvSpPr>
          <p:cNvPr name="TextBox 23" id="23"/>
          <p:cNvSpPr txBox="true"/>
          <p:nvPr/>
        </p:nvSpPr>
        <p:spPr>
          <a:xfrm rot="0">
            <a:off x="9565184" y="5002114"/>
            <a:ext cx="7385297" cy="932855"/>
          </a:xfrm>
          <a:prstGeom prst="rect">
            <a:avLst/>
          </a:prstGeom>
        </p:spPr>
        <p:txBody>
          <a:bodyPr anchor="t" rtlCol="false" tIns="0" lIns="0" bIns="0" rIns="0">
            <a:spAutoFit/>
          </a:bodyPr>
          <a:lstStyle/>
          <a:p>
            <a:pPr algn="l">
              <a:lnSpc>
                <a:spcPts val="3250"/>
              </a:lnSpc>
            </a:pPr>
            <a:r>
              <a:rPr lang="en-US" sz="2000">
                <a:solidFill>
                  <a:srgbClr val="F9EEE7"/>
                </a:solidFill>
                <a:latin typeface="Quattrocento"/>
                <a:ea typeface="Quattrocento"/>
                <a:cs typeface="Quattrocento"/>
                <a:sym typeface="Quattrocento"/>
              </a:rPr>
              <a:t>Typically the weakest quarter, requiring strategic promotional support</a:t>
            </a:r>
          </a:p>
        </p:txBody>
      </p:sp>
      <p:grpSp>
        <p:nvGrpSpPr>
          <p:cNvPr name="Group 24" id="24"/>
          <p:cNvGrpSpPr/>
          <p:nvPr/>
        </p:nvGrpSpPr>
        <p:grpSpPr>
          <a:xfrm rot="0">
            <a:off x="1032867" y="6472832"/>
            <a:ext cx="7994451" cy="2774305"/>
            <a:chOff x="0" y="0"/>
            <a:chExt cx="10659268" cy="3699073"/>
          </a:xfrm>
        </p:grpSpPr>
        <p:sp>
          <p:nvSpPr>
            <p:cNvPr name="Freeform 25" id="25"/>
            <p:cNvSpPr/>
            <p:nvPr/>
          </p:nvSpPr>
          <p:spPr>
            <a:xfrm flipH="false" flipV="false" rot="0">
              <a:off x="19050" y="19050"/>
              <a:ext cx="10621137" cy="3660902"/>
            </a:xfrm>
            <a:custGeom>
              <a:avLst/>
              <a:gdLst/>
              <a:ahLst/>
              <a:cxnLst/>
              <a:rect r="r" b="b" t="t" l="l"/>
              <a:pathLst>
                <a:path h="3660902" w="10621137">
                  <a:moveTo>
                    <a:pt x="0" y="52324"/>
                  </a:moveTo>
                  <a:cubicBezTo>
                    <a:pt x="0" y="23495"/>
                    <a:pt x="23622" y="0"/>
                    <a:pt x="52705" y="0"/>
                  </a:cubicBezTo>
                  <a:lnTo>
                    <a:pt x="10568432" y="0"/>
                  </a:lnTo>
                  <a:cubicBezTo>
                    <a:pt x="10597514" y="0"/>
                    <a:pt x="10621137" y="23495"/>
                    <a:pt x="10621137" y="52324"/>
                  </a:cubicBezTo>
                  <a:lnTo>
                    <a:pt x="10621137" y="3608578"/>
                  </a:lnTo>
                  <a:cubicBezTo>
                    <a:pt x="10621137" y="3637534"/>
                    <a:pt x="10597514" y="3660902"/>
                    <a:pt x="10568432" y="3660902"/>
                  </a:cubicBezTo>
                  <a:lnTo>
                    <a:pt x="52705" y="3660902"/>
                  </a:lnTo>
                  <a:cubicBezTo>
                    <a:pt x="23622" y="3660902"/>
                    <a:pt x="0" y="3637407"/>
                    <a:pt x="0" y="3608578"/>
                  </a:cubicBezTo>
                  <a:close/>
                </a:path>
              </a:pathLst>
            </a:custGeom>
            <a:solidFill>
              <a:srgbClr val="123332"/>
            </a:solidFill>
            <a:ln w="12700">
              <a:solidFill>
                <a:srgbClr val="000000"/>
              </a:solidFill>
            </a:ln>
          </p:spPr>
        </p:sp>
        <p:sp>
          <p:nvSpPr>
            <p:cNvPr name="Freeform 26" id="26"/>
            <p:cNvSpPr/>
            <p:nvPr/>
          </p:nvSpPr>
          <p:spPr>
            <a:xfrm flipH="false" flipV="false" rot="0">
              <a:off x="0" y="0"/>
              <a:ext cx="10659237" cy="3699002"/>
            </a:xfrm>
            <a:custGeom>
              <a:avLst/>
              <a:gdLst/>
              <a:ahLst/>
              <a:cxnLst/>
              <a:rect r="r" b="b" t="t" l="l"/>
              <a:pathLst>
                <a:path h="3699002" w="10659237">
                  <a:moveTo>
                    <a:pt x="0" y="71374"/>
                  </a:moveTo>
                  <a:cubicBezTo>
                    <a:pt x="0" y="31877"/>
                    <a:pt x="32258" y="0"/>
                    <a:pt x="71755" y="0"/>
                  </a:cubicBezTo>
                  <a:lnTo>
                    <a:pt x="10587482" y="0"/>
                  </a:lnTo>
                  <a:lnTo>
                    <a:pt x="10587482" y="19050"/>
                  </a:lnTo>
                  <a:lnTo>
                    <a:pt x="10587482" y="0"/>
                  </a:lnTo>
                  <a:cubicBezTo>
                    <a:pt x="10626978" y="0"/>
                    <a:pt x="10659237" y="31877"/>
                    <a:pt x="10659237" y="71374"/>
                  </a:cubicBezTo>
                  <a:lnTo>
                    <a:pt x="10640187" y="71374"/>
                  </a:lnTo>
                  <a:lnTo>
                    <a:pt x="10659237" y="71374"/>
                  </a:lnTo>
                  <a:lnTo>
                    <a:pt x="10659237" y="3627628"/>
                  </a:lnTo>
                  <a:lnTo>
                    <a:pt x="10640187" y="3627628"/>
                  </a:lnTo>
                  <a:lnTo>
                    <a:pt x="10659237" y="3627628"/>
                  </a:lnTo>
                  <a:cubicBezTo>
                    <a:pt x="10659237" y="3667125"/>
                    <a:pt x="10626978" y="3699002"/>
                    <a:pt x="10587482" y="3699002"/>
                  </a:cubicBezTo>
                  <a:lnTo>
                    <a:pt x="10587482" y="3679952"/>
                  </a:lnTo>
                  <a:lnTo>
                    <a:pt x="10587482" y="3699002"/>
                  </a:lnTo>
                  <a:lnTo>
                    <a:pt x="71755" y="3699002"/>
                  </a:lnTo>
                  <a:lnTo>
                    <a:pt x="71755" y="3679952"/>
                  </a:lnTo>
                  <a:lnTo>
                    <a:pt x="71755" y="3699002"/>
                  </a:lnTo>
                  <a:cubicBezTo>
                    <a:pt x="32258" y="3699002"/>
                    <a:pt x="0" y="3667125"/>
                    <a:pt x="0" y="3627628"/>
                  </a:cubicBezTo>
                  <a:lnTo>
                    <a:pt x="0" y="71374"/>
                  </a:lnTo>
                  <a:lnTo>
                    <a:pt x="19050" y="71374"/>
                  </a:lnTo>
                  <a:lnTo>
                    <a:pt x="0" y="71374"/>
                  </a:lnTo>
                  <a:moveTo>
                    <a:pt x="38100" y="71374"/>
                  </a:moveTo>
                  <a:lnTo>
                    <a:pt x="38100" y="3627628"/>
                  </a:lnTo>
                  <a:lnTo>
                    <a:pt x="19050" y="3627628"/>
                  </a:lnTo>
                  <a:lnTo>
                    <a:pt x="38100" y="3627628"/>
                  </a:lnTo>
                  <a:cubicBezTo>
                    <a:pt x="38100" y="3645916"/>
                    <a:pt x="53086" y="3660902"/>
                    <a:pt x="71755" y="3660902"/>
                  </a:cubicBezTo>
                  <a:lnTo>
                    <a:pt x="10587482" y="3660902"/>
                  </a:lnTo>
                  <a:cubicBezTo>
                    <a:pt x="10606150" y="3660902"/>
                    <a:pt x="10621137" y="3645916"/>
                    <a:pt x="10621137" y="3627628"/>
                  </a:cubicBezTo>
                  <a:lnTo>
                    <a:pt x="10621137" y="71374"/>
                  </a:lnTo>
                  <a:cubicBezTo>
                    <a:pt x="10621137" y="53086"/>
                    <a:pt x="10606150" y="38100"/>
                    <a:pt x="10587482" y="38100"/>
                  </a:cubicBezTo>
                  <a:lnTo>
                    <a:pt x="71755" y="38100"/>
                  </a:lnTo>
                  <a:lnTo>
                    <a:pt x="71755" y="19050"/>
                  </a:lnTo>
                  <a:lnTo>
                    <a:pt x="71755" y="38100"/>
                  </a:lnTo>
                  <a:cubicBezTo>
                    <a:pt x="53086" y="38100"/>
                    <a:pt x="38100" y="53086"/>
                    <a:pt x="38100" y="71374"/>
                  </a:cubicBezTo>
                  <a:close/>
                </a:path>
              </a:pathLst>
            </a:custGeom>
            <a:solidFill>
              <a:srgbClr val="4A6B6A"/>
            </a:solidFill>
            <a:ln w="12700">
              <a:solidFill>
                <a:srgbClr val="000000"/>
              </a:solidFill>
            </a:ln>
          </p:spPr>
        </p:sp>
      </p:grpSp>
      <p:grpSp>
        <p:nvGrpSpPr>
          <p:cNvPr name="Group 27" id="27"/>
          <p:cNvGrpSpPr/>
          <p:nvPr/>
        </p:nvGrpSpPr>
        <p:grpSpPr>
          <a:xfrm rot="0">
            <a:off x="1075730" y="6515695"/>
            <a:ext cx="7908726" cy="785366"/>
            <a:chOff x="0" y="0"/>
            <a:chExt cx="10544968" cy="1047155"/>
          </a:xfrm>
        </p:grpSpPr>
        <p:sp>
          <p:nvSpPr>
            <p:cNvPr name="Freeform 28" id="28"/>
            <p:cNvSpPr/>
            <p:nvPr/>
          </p:nvSpPr>
          <p:spPr>
            <a:xfrm flipH="false" flipV="false" rot="0">
              <a:off x="0" y="0"/>
              <a:ext cx="10544937" cy="1047115"/>
            </a:xfrm>
            <a:custGeom>
              <a:avLst/>
              <a:gdLst/>
              <a:ahLst/>
              <a:cxnLst/>
              <a:rect r="r" b="b" t="t" l="l"/>
              <a:pathLst>
                <a:path h="1047115" w="10544937">
                  <a:moveTo>
                    <a:pt x="0" y="6604"/>
                  </a:moveTo>
                  <a:cubicBezTo>
                    <a:pt x="0" y="2921"/>
                    <a:pt x="2921" y="0"/>
                    <a:pt x="6604" y="0"/>
                  </a:cubicBezTo>
                  <a:lnTo>
                    <a:pt x="10538333" y="0"/>
                  </a:lnTo>
                  <a:cubicBezTo>
                    <a:pt x="10542015" y="0"/>
                    <a:pt x="10544937" y="2921"/>
                    <a:pt x="10544937" y="6604"/>
                  </a:cubicBezTo>
                  <a:lnTo>
                    <a:pt x="10544937" y="1040511"/>
                  </a:lnTo>
                  <a:cubicBezTo>
                    <a:pt x="10544937" y="1044194"/>
                    <a:pt x="10542015" y="1047115"/>
                    <a:pt x="10538333" y="1047115"/>
                  </a:cubicBezTo>
                  <a:lnTo>
                    <a:pt x="6604" y="1047115"/>
                  </a:lnTo>
                  <a:cubicBezTo>
                    <a:pt x="2921" y="1047115"/>
                    <a:pt x="0" y="1044194"/>
                    <a:pt x="0" y="1040511"/>
                  </a:cubicBezTo>
                  <a:close/>
                </a:path>
              </a:pathLst>
            </a:custGeom>
            <a:solidFill>
              <a:srgbClr val="315251"/>
            </a:solidFill>
            <a:ln w="12700">
              <a:solidFill>
                <a:srgbClr val="000000"/>
              </a:solidFill>
            </a:ln>
          </p:spPr>
        </p:sp>
      </p:grpSp>
      <p:sp>
        <p:nvSpPr>
          <p:cNvPr name="TextBox 29" id="29"/>
          <p:cNvSpPr txBox="true"/>
          <p:nvPr/>
        </p:nvSpPr>
        <p:spPr>
          <a:xfrm rot="0">
            <a:off x="4833789" y="6700986"/>
            <a:ext cx="392609" cy="452735"/>
          </a:xfrm>
          <a:prstGeom prst="rect">
            <a:avLst/>
          </a:prstGeom>
        </p:spPr>
        <p:txBody>
          <a:bodyPr anchor="t" rtlCol="false" tIns="0" lIns="0" bIns="0" rIns="0">
            <a:spAutoFit/>
          </a:bodyPr>
          <a:lstStyle/>
          <a:p>
            <a:pPr algn="l">
              <a:lnSpc>
                <a:spcPts val="3062"/>
              </a:lnSpc>
            </a:pPr>
            <a:r>
              <a:rPr lang="en-US" sz="3062">
                <a:solidFill>
                  <a:srgbClr val="F9EEE7"/>
                </a:solidFill>
                <a:latin typeface="Quattrocento"/>
                <a:ea typeface="Quattrocento"/>
                <a:cs typeface="Quattrocento"/>
                <a:sym typeface="Quattrocento"/>
              </a:rPr>
              <a:t>3</a:t>
            </a:r>
          </a:p>
        </p:txBody>
      </p:sp>
      <p:sp>
        <p:nvSpPr>
          <p:cNvPr name="TextBox 30" id="30"/>
          <p:cNvSpPr txBox="true"/>
          <p:nvPr/>
        </p:nvSpPr>
        <p:spPr>
          <a:xfrm rot="0">
            <a:off x="1337519" y="7543800"/>
            <a:ext cx="3080148" cy="404069"/>
          </a:xfrm>
          <a:prstGeom prst="rect">
            <a:avLst/>
          </a:prstGeom>
        </p:spPr>
        <p:txBody>
          <a:bodyPr anchor="t" rtlCol="false" tIns="0" lIns="0" bIns="0" rIns="0">
            <a:spAutoFit/>
          </a:bodyPr>
          <a:lstStyle/>
          <a:p>
            <a:pPr algn="l">
              <a:lnSpc>
                <a:spcPts val="3000"/>
              </a:lnSpc>
            </a:pPr>
            <a:r>
              <a:rPr lang="en-US" sz="2375">
                <a:solidFill>
                  <a:srgbClr val="F9EEE7"/>
                </a:solidFill>
                <a:latin typeface="Quattrocento"/>
                <a:ea typeface="Quattrocento"/>
                <a:cs typeface="Quattrocento"/>
                <a:sym typeface="Quattrocento"/>
              </a:rPr>
              <a:t>Q3 Recovery</a:t>
            </a:r>
          </a:p>
        </p:txBody>
      </p:sp>
      <p:sp>
        <p:nvSpPr>
          <p:cNvPr name="TextBox 31" id="31"/>
          <p:cNvSpPr txBox="true"/>
          <p:nvPr/>
        </p:nvSpPr>
        <p:spPr>
          <a:xfrm rot="0">
            <a:off x="1337519" y="8009632"/>
            <a:ext cx="7385149" cy="514053"/>
          </a:xfrm>
          <a:prstGeom prst="rect">
            <a:avLst/>
          </a:prstGeom>
        </p:spPr>
        <p:txBody>
          <a:bodyPr anchor="t" rtlCol="false" tIns="0" lIns="0" bIns="0" rIns="0">
            <a:spAutoFit/>
          </a:bodyPr>
          <a:lstStyle/>
          <a:p>
            <a:pPr algn="l">
              <a:lnSpc>
                <a:spcPts val="3250"/>
              </a:lnSpc>
            </a:pPr>
            <a:r>
              <a:rPr lang="en-US" sz="2000">
                <a:solidFill>
                  <a:srgbClr val="F9EEE7"/>
                </a:solidFill>
                <a:latin typeface="Quattrocento"/>
                <a:ea typeface="Quattrocento"/>
                <a:cs typeface="Quattrocento"/>
                <a:sym typeface="Quattrocento"/>
              </a:rPr>
              <a:t>Rebound in sales as new model year launches gain traction</a:t>
            </a:r>
          </a:p>
        </p:txBody>
      </p:sp>
      <p:grpSp>
        <p:nvGrpSpPr>
          <p:cNvPr name="Group 32" id="32"/>
          <p:cNvGrpSpPr/>
          <p:nvPr/>
        </p:nvGrpSpPr>
        <p:grpSpPr>
          <a:xfrm rot="0">
            <a:off x="9260532" y="6472832"/>
            <a:ext cx="7994600" cy="2774305"/>
            <a:chOff x="0" y="0"/>
            <a:chExt cx="10659467" cy="3699073"/>
          </a:xfrm>
        </p:grpSpPr>
        <p:sp>
          <p:nvSpPr>
            <p:cNvPr name="Freeform 33" id="33"/>
            <p:cNvSpPr/>
            <p:nvPr/>
          </p:nvSpPr>
          <p:spPr>
            <a:xfrm flipH="false" flipV="false" rot="0">
              <a:off x="19050" y="19050"/>
              <a:ext cx="10621391" cy="3660902"/>
            </a:xfrm>
            <a:custGeom>
              <a:avLst/>
              <a:gdLst/>
              <a:ahLst/>
              <a:cxnLst/>
              <a:rect r="r" b="b" t="t" l="l"/>
              <a:pathLst>
                <a:path h="3660902" w="10621391">
                  <a:moveTo>
                    <a:pt x="0" y="52324"/>
                  </a:moveTo>
                  <a:cubicBezTo>
                    <a:pt x="0" y="23495"/>
                    <a:pt x="23622" y="0"/>
                    <a:pt x="52705" y="0"/>
                  </a:cubicBezTo>
                  <a:lnTo>
                    <a:pt x="10568686" y="0"/>
                  </a:lnTo>
                  <a:cubicBezTo>
                    <a:pt x="10597769" y="0"/>
                    <a:pt x="10621391" y="23495"/>
                    <a:pt x="10621391" y="52324"/>
                  </a:cubicBezTo>
                  <a:lnTo>
                    <a:pt x="10621391" y="3608578"/>
                  </a:lnTo>
                  <a:cubicBezTo>
                    <a:pt x="10621391" y="3637534"/>
                    <a:pt x="10597769" y="3660902"/>
                    <a:pt x="10568686" y="3660902"/>
                  </a:cubicBezTo>
                  <a:lnTo>
                    <a:pt x="52705" y="3660902"/>
                  </a:lnTo>
                  <a:cubicBezTo>
                    <a:pt x="23622" y="3660902"/>
                    <a:pt x="0" y="3637407"/>
                    <a:pt x="0" y="3608578"/>
                  </a:cubicBezTo>
                  <a:close/>
                </a:path>
              </a:pathLst>
            </a:custGeom>
            <a:solidFill>
              <a:srgbClr val="123332"/>
            </a:solidFill>
            <a:ln w="12700">
              <a:solidFill>
                <a:srgbClr val="000000"/>
              </a:solidFill>
            </a:ln>
          </p:spPr>
        </p:sp>
        <p:sp>
          <p:nvSpPr>
            <p:cNvPr name="Freeform 34" id="34"/>
            <p:cNvSpPr/>
            <p:nvPr/>
          </p:nvSpPr>
          <p:spPr>
            <a:xfrm flipH="false" flipV="false" rot="0">
              <a:off x="0" y="0"/>
              <a:ext cx="10659491" cy="3699002"/>
            </a:xfrm>
            <a:custGeom>
              <a:avLst/>
              <a:gdLst/>
              <a:ahLst/>
              <a:cxnLst/>
              <a:rect r="r" b="b" t="t" l="l"/>
              <a:pathLst>
                <a:path h="3699002" w="10659491">
                  <a:moveTo>
                    <a:pt x="0" y="71374"/>
                  </a:moveTo>
                  <a:cubicBezTo>
                    <a:pt x="0" y="31877"/>
                    <a:pt x="32258" y="0"/>
                    <a:pt x="71755" y="0"/>
                  </a:cubicBezTo>
                  <a:lnTo>
                    <a:pt x="10587736" y="0"/>
                  </a:lnTo>
                  <a:lnTo>
                    <a:pt x="10587736" y="19050"/>
                  </a:lnTo>
                  <a:lnTo>
                    <a:pt x="10587736" y="0"/>
                  </a:lnTo>
                  <a:cubicBezTo>
                    <a:pt x="10627233" y="0"/>
                    <a:pt x="10659491" y="31877"/>
                    <a:pt x="10659491" y="71374"/>
                  </a:cubicBezTo>
                  <a:lnTo>
                    <a:pt x="10640441" y="71374"/>
                  </a:lnTo>
                  <a:lnTo>
                    <a:pt x="10659491" y="71374"/>
                  </a:lnTo>
                  <a:lnTo>
                    <a:pt x="10659491" y="3627628"/>
                  </a:lnTo>
                  <a:lnTo>
                    <a:pt x="10640441" y="3627628"/>
                  </a:lnTo>
                  <a:lnTo>
                    <a:pt x="10659491" y="3627628"/>
                  </a:lnTo>
                  <a:cubicBezTo>
                    <a:pt x="10659491" y="3667125"/>
                    <a:pt x="10627233" y="3699002"/>
                    <a:pt x="10587736" y="3699002"/>
                  </a:cubicBezTo>
                  <a:lnTo>
                    <a:pt x="10587736" y="3679952"/>
                  </a:lnTo>
                  <a:lnTo>
                    <a:pt x="10587736" y="3699002"/>
                  </a:lnTo>
                  <a:lnTo>
                    <a:pt x="71755" y="3699002"/>
                  </a:lnTo>
                  <a:lnTo>
                    <a:pt x="71755" y="3679952"/>
                  </a:lnTo>
                  <a:lnTo>
                    <a:pt x="71755" y="3699002"/>
                  </a:lnTo>
                  <a:cubicBezTo>
                    <a:pt x="32258" y="3699002"/>
                    <a:pt x="0" y="3667125"/>
                    <a:pt x="0" y="3627628"/>
                  </a:cubicBezTo>
                  <a:lnTo>
                    <a:pt x="0" y="71374"/>
                  </a:lnTo>
                  <a:lnTo>
                    <a:pt x="19050" y="71374"/>
                  </a:lnTo>
                  <a:lnTo>
                    <a:pt x="0" y="71374"/>
                  </a:lnTo>
                  <a:moveTo>
                    <a:pt x="38100" y="71374"/>
                  </a:moveTo>
                  <a:lnTo>
                    <a:pt x="38100" y="3627628"/>
                  </a:lnTo>
                  <a:lnTo>
                    <a:pt x="19050" y="3627628"/>
                  </a:lnTo>
                  <a:lnTo>
                    <a:pt x="38100" y="3627628"/>
                  </a:lnTo>
                  <a:cubicBezTo>
                    <a:pt x="38100" y="3645916"/>
                    <a:pt x="53086" y="3660902"/>
                    <a:pt x="71755" y="3660902"/>
                  </a:cubicBezTo>
                  <a:lnTo>
                    <a:pt x="10587736" y="3660902"/>
                  </a:lnTo>
                  <a:cubicBezTo>
                    <a:pt x="10606405" y="3660902"/>
                    <a:pt x="10621391" y="3645916"/>
                    <a:pt x="10621391" y="3627628"/>
                  </a:cubicBezTo>
                  <a:lnTo>
                    <a:pt x="10621391" y="71374"/>
                  </a:lnTo>
                  <a:cubicBezTo>
                    <a:pt x="10621391" y="53086"/>
                    <a:pt x="10606405" y="38100"/>
                    <a:pt x="10587736" y="38100"/>
                  </a:cubicBezTo>
                  <a:lnTo>
                    <a:pt x="71755" y="38100"/>
                  </a:lnTo>
                  <a:lnTo>
                    <a:pt x="71755" y="19050"/>
                  </a:lnTo>
                  <a:lnTo>
                    <a:pt x="71755" y="38100"/>
                  </a:lnTo>
                  <a:cubicBezTo>
                    <a:pt x="53086" y="38100"/>
                    <a:pt x="38100" y="53086"/>
                    <a:pt x="38100" y="71374"/>
                  </a:cubicBezTo>
                  <a:close/>
                </a:path>
              </a:pathLst>
            </a:custGeom>
            <a:solidFill>
              <a:srgbClr val="4A6B6A"/>
            </a:solidFill>
            <a:ln w="12700">
              <a:solidFill>
                <a:srgbClr val="000000"/>
              </a:solidFill>
            </a:ln>
          </p:spPr>
        </p:sp>
      </p:grpSp>
      <p:grpSp>
        <p:nvGrpSpPr>
          <p:cNvPr name="Group 35" id="35"/>
          <p:cNvGrpSpPr/>
          <p:nvPr/>
        </p:nvGrpSpPr>
        <p:grpSpPr>
          <a:xfrm rot="0">
            <a:off x="9303395" y="6515695"/>
            <a:ext cx="7908875" cy="785366"/>
            <a:chOff x="0" y="0"/>
            <a:chExt cx="10545167" cy="1047155"/>
          </a:xfrm>
        </p:grpSpPr>
        <p:sp>
          <p:nvSpPr>
            <p:cNvPr name="Freeform 36" id="36"/>
            <p:cNvSpPr/>
            <p:nvPr/>
          </p:nvSpPr>
          <p:spPr>
            <a:xfrm flipH="false" flipV="false" rot="0">
              <a:off x="0" y="0"/>
              <a:ext cx="10545064" cy="1047115"/>
            </a:xfrm>
            <a:custGeom>
              <a:avLst/>
              <a:gdLst/>
              <a:ahLst/>
              <a:cxnLst/>
              <a:rect r="r" b="b" t="t" l="l"/>
              <a:pathLst>
                <a:path h="1047115" w="10545064">
                  <a:moveTo>
                    <a:pt x="0" y="6604"/>
                  </a:moveTo>
                  <a:cubicBezTo>
                    <a:pt x="0" y="2921"/>
                    <a:pt x="2921" y="0"/>
                    <a:pt x="6604" y="0"/>
                  </a:cubicBezTo>
                  <a:lnTo>
                    <a:pt x="10538460" y="0"/>
                  </a:lnTo>
                  <a:cubicBezTo>
                    <a:pt x="10542143" y="0"/>
                    <a:pt x="10545064" y="2921"/>
                    <a:pt x="10545064" y="6604"/>
                  </a:cubicBezTo>
                  <a:lnTo>
                    <a:pt x="10545064" y="1040511"/>
                  </a:lnTo>
                  <a:cubicBezTo>
                    <a:pt x="10545064" y="1044194"/>
                    <a:pt x="10542143" y="1047115"/>
                    <a:pt x="10538460" y="1047115"/>
                  </a:cubicBezTo>
                  <a:lnTo>
                    <a:pt x="6604" y="1047115"/>
                  </a:lnTo>
                  <a:cubicBezTo>
                    <a:pt x="2921" y="1047115"/>
                    <a:pt x="0" y="1044194"/>
                    <a:pt x="0" y="1040511"/>
                  </a:cubicBezTo>
                  <a:close/>
                </a:path>
              </a:pathLst>
            </a:custGeom>
            <a:solidFill>
              <a:srgbClr val="315251"/>
            </a:solidFill>
            <a:ln w="12700">
              <a:solidFill>
                <a:srgbClr val="000000"/>
              </a:solidFill>
            </a:ln>
          </p:spPr>
        </p:sp>
      </p:grpSp>
      <p:sp>
        <p:nvSpPr>
          <p:cNvPr name="TextBox 37" id="37"/>
          <p:cNvSpPr txBox="true"/>
          <p:nvPr/>
        </p:nvSpPr>
        <p:spPr>
          <a:xfrm rot="0">
            <a:off x="13061454" y="6700986"/>
            <a:ext cx="392609" cy="452735"/>
          </a:xfrm>
          <a:prstGeom prst="rect">
            <a:avLst/>
          </a:prstGeom>
        </p:spPr>
        <p:txBody>
          <a:bodyPr anchor="t" rtlCol="false" tIns="0" lIns="0" bIns="0" rIns="0">
            <a:spAutoFit/>
          </a:bodyPr>
          <a:lstStyle/>
          <a:p>
            <a:pPr algn="l">
              <a:lnSpc>
                <a:spcPts val="3062"/>
              </a:lnSpc>
            </a:pPr>
            <a:r>
              <a:rPr lang="en-US" sz="3062">
                <a:solidFill>
                  <a:srgbClr val="F9EEE7"/>
                </a:solidFill>
                <a:latin typeface="Quattrocento"/>
                <a:ea typeface="Quattrocento"/>
                <a:cs typeface="Quattrocento"/>
                <a:sym typeface="Quattrocento"/>
              </a:rPr>
              <a:t>4</a:t>
            </a:r>
          </a:p>
        </p:txBody>
      </p:sp>
      <p:sp>
        <p:nvSpPr>
          <p:cNvPr name="TextBox 38" id="38"/>
          <p:cNvSpPr txBox="true"/>
          <p:nvPr/>
        </p:nvSpPr>
        <p:spPr>
          <a:xfrm rot="0">
            <a:off x="9565184" y="7543800"/>
            <a:ext cx="3080148" cy="404069"/>
          </a:xfrm>
          <a:prstGeom prst="rect">
            <a:avLst/>
          </a:prstGeom>
        </p:spPr>
        <p:txBody>
          <a:bodyPr anchor="t" rtlCol="false" tIns="0" lIns="0" bIns="0" rIns="0">
            <a:spAutoFit/>
          </a:bodyPr>
          <a:lstStyle/>
          <a:p>
            <a:pPr algn="l">
              <a:lnSpc>
                <a:spcPts val="3000"/>
              </a:lnSpc>
            </a:pPr>
            <a:r>
              <a:rPr lang="en-US" sz="2375">
                <a:solidFill>
                  <a:srgbClr val="F9EEE7"/>
                </a:solidFill>
                <a:latin typeface="Quattrocento"/>
                <a:ea typeface="Quattrocento"/>
                <a:cs typeface="Quattrocento"/>
                <a:sym typeface="Quattrocento"/>
              </a:rPr>
              <a:t>Q4 Peak</a:t>
            </a:r>
          </a:p>
        </p:txBody>
      </p:sp>
      <p:sp>
        <p:nvSpPr>
          <p:cNvPr name="TextBox 39" id="39"/>
          <p:cNvSpPr txBox="true"/>
          <p:nvPr/>
        </p:nvSpPr>
        <p:spPr>
          <a:xfrm rot="0">
            <a:off x="9565184" y="8009632"/>
            <a:ext cx="7385297" cy="932855"/>
          </a:xfrm>
          <a:prstGeom prst="rect">
            <a:avLst/>
          </a:prstGeom>
        </p:spPr>
        <p:txBody>
          <a:bodyPr anchor="t" rtlCol="false" tIns="0" lIns="0" bIns="0" rIns="0">
            <a:spAutoFit/>
          </a:bodyPr>
          <a:lstStyle/>
          <a:p>
            <a:pPr algn="l">
              <a:lnSpc>
                <a:spcPts val="3250"/>
              </a:lnSpc>
            </a:pPr>
            <a:r>
              <a:rPr lang="en-US" sz="2000">
                <a:solidFill>
                  <a:srgbClr val="F9EEE7"/>
                </a:solidFill>
                <a:latin typeface="Quattrocento"/>
                <a:ea typeface="Quattrocento"/>
                <a:cs typeface="Quattrocento"/>
                <a:sym typeface="Quattrocento"/>
              </a:rPr>
              <a:t>Strongest quarter driven by year-end incentives and holiday demand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a:ln w="12700">
              <a:solidFill>
                <a:srgbClr val="000000"/>
              </a:solidFill>
            </a:ln>
          </p:spPr>
        </p:sp>
      </p:grpSp>
      <p:grpSp>
        <p:nvGrpSpPr>
          <p:cNvPr name="Group 6" id="6"/>
          <p:cNvGrpSpPr/>
          <p:nvPr/>
        </p:nvGrpSpPr>
        <p:grpSpPr>
          <a:xfrm rot="0">
            <a:off x="0" y="0"/>
            <a:ext cx="6858000" cy="10287000"/>
            <a:chOff x="0" y="0"/>
            <a:chExt cx="9144000" cy="13716000"/>
          </a:xfrm>
        </p:grpSpPr>
        <p:sp>
          <p:nvSpPr>
            <p:cNvPr name="Freeform 7" id="7"/>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stretch>
                <a:fillRect l="-62704" t="0" r="-62704" b="0"/>
              </a:stretch>
            </a:blipFill>
          </p:spPr>
        </p:sp>
      </p:grpSp>
      <p:grpSp>
        <p:nvGrpSpPr>
          <p:cNvPr name="Group 8" id="8"/>
          <p:cNvGrpSpPr/>
          <p:nvPr/>
        </p:nvGrpSpPr>
        <p:grpSpPr>
          <a:xfrm rot="0">
            <a:off x="8199685" y="3536751"/>
            <a:ext cx="28575" cy="5926782"/>
            <a:chOff x="0" y="0"/>
            <a:chExt cx="38100" cy="7902377"/>
          </a:xfrm>
        </p:grpSpPr>
        <p:sp>
          <p:nvSpPr>
            <p:cNvPr name="Freeform 9" id="9"/>
            <p:cNvSpPr/>
            <p:nvPr/>
          </p:nvSpPr>
          <p:spPr>
            <a:xfrm flipH="false" flipV="false" rot="0">
              <a:off x="0" y="0"/>
              <a:ext cx="38100" cy="7902321"/>
            </a:xfrm>
            <a:custGeom>
              <a:avLst/>
              <a:gdLst/>
              <a:ahLst/>
              <a:cxnLst/>
              <a:rect r="r" b="b" t="t" l="l"/>
              <a:pathLst>
                <a:path h="7902321" w="38100">
                  <a:moveTo>
                    <a:pt x="0" y="19050"/>
                  </a:moveTo>
                  <a:cubicBezTo>
                    <a:pt x="0" y="8509"/>
                    <a:pt x="8509" y="0"/>
                    <a:pt x="19050" y="0"/>
                  </a:cubicBezTo>
                  <a:cubicBezTo>
                    <a:pt x="29591" y="0"/>
                    <a:pt x="38100" y="8509"/>
                    <a:pt x="38100" y="19050"/>
                  </a:cubicBezTo>
                  <a:lnTo>
                    <a:pt x="38100" y="7883271"/>
                  </a:lnTo>
                  <a:cubicBezTo>
                    <a:pt x="38100" y="7893812"/>
                    <a:pt x="29591" y="7902321"/>
                    <a:pt x="19050" y="7902321"/>
                  </a:cubicBezTo>
                  <a:cubicBezTo>
                    <a:pt x="8509" y="7902321"/>
                    <a:pt x="0" y="7893812"/>
                    <a:pt x="0" y="7883271"/>
                  </a:cubicBezTo>
                  <a:close/>
                </a:path>
              </a:pathLst>
            </a:custGeom>
            <a:solidFill>
              <a:srgbClr val="4A6B6A"/>
            </a:solidFill>
            <a:ln w="12700">
              <a:solidFill>
                <a:srgbClr val="000000"/>
              </a:solidFill>
            </a:ln>
          </p:spPr>
        </p:sp>
      </p:grpSp>
      <p:grpSp>
        <p:nvGrpSpPr>
          <p:cNvPr name="Group 10" id="10"/>
          <p:cNvGrpSpPr/>
          <p:nvPr/>
        </p:nvGrpSpPr>
        <p:grpSpPr>
          <a:xfrm rot="0">
            <a:off x="8465641" y="3816995"/>
            <a:ext cx="785366" cy="28575"/>
            <a:chOff x="0" y="0"/>
            <a:chExt cx="1047155" cy="38100"/>
          </a:xfrm>
        </p:grpSpPr>
        <p:sp>
          <p:nvSpPr>
            <p:cNvPr name="Freeform 11" id="11"/>
            <p:cNvSpPr/>
            <p:nvPr/>
          </p:nvSpPr>
          <p:spPr>
            <a:xfrm flipH="false" flipV="false" rot="0">
              <a:off x="0" y="0"/>
              <a:ext cx="1047115" cy="38100"/>
            </a:xfrm>
            <a:custGeom>
              <a:avLst/>
              <a:gdLst/>
              <a:ahLst/>
              <a:cxnLst/>
              <a:rect r="r" b="b" t="t" l="l"/>
              <a:pathLst>
                <a:path h="38100" w="1047115">
                  <a:moveTo>
                    <a:pt x="0" y="19050"/>
                  </a:moveTo>
                  <a:cubicBezTo>
                    <a:pt x="0" y="8509"/>
                    <a:pt x="8509" y="0"/>
                    <a:pt x="19050" y="0"/>
                  </a:cubicBezTo>
                  <a:lnTo>
                    <a:pt x="1028065" y="0"/>
                  </a:lnTo>
                  <a:cubicBezTo>
                    <a:pt x="1038606" y="0"/>
                    <a:pt x="1047115" y="8509"/>
                    <a:pt x="1047115" y="19050"/>
                  </a:cubicBezTo>
                  <a:cubicBezTo>
                    <a:pt x="1047115" y="29591"/>
                    <a:pt x="1038606" y="38100"/>
                    <a:pt x="1028065" y="38100"/>
                  </a:cubicBezTo>
                  <a:lnTo>
                    <a:pt x="19050" y="38100"/>
                  </a:lnTo>
                  <a:cubicBezTo>
                    <a:pt x="8509" y="38100"/>
                    <a:pt x="0" y="29591"/>
                    <a:pt x="0" y="19050"/>
                  </a:cubicBezTo>
                  <a:close/>
                </a:path>
              </a:pathLst>
            </a:custGeom>
            <a:solidFill>
              <a:srgbClr val="4A6B6A"/>
            </a:solidFill>
            <a:ln w="12700">
              <a:solidFill>
                <a:srgbClr val="000000"/>
              </a:solidFill>
            </a:ln>
          </p:spPr>
        </p:sp>
      </p:grpSp>
      <p:grpSp>
        <p:nvGrpSpPr>
          <p:cNvPr name="Group 12" id="12"/>
          <p:cNvGrpSpPr/>
          <p:nvPr/>
        </p:nvGrpSpPr>
        <p:grpSpPr>
          <a:xfrm rot="0">
            <a:off x="7905155" y="3536751"/>
            <a:ext cx="589061" cy="589061"/>
            <a:chOff x="0" y="0"/>
            <a:chExt cx="785415" cy="785415"/>
          </a:xfrm>
        </p:grpSpPr>
        <p:sp>
          <p:nvSpPr>
            <p:cNvPr name="Freeform 13" id="13"/>
            <p:cNvSpPr/>
            <p:nvPr/>
          </p:nvSpPr>
          <p:spPr>
            <a:xfrm flipH="false" flipV="false" rot="0">
              <a:off x="0" y="0"/>
              <a:ext cx="785368" cy="785368"/>
            </a:xfrm>
            <a:custGeom>
              <a:avLst/>
              <a:gdLst/>
              <a:ahLst/>
              <a:cxnLst/>
              <a:rect r="r" b="b" t="t" l="l"/>
              <a:pathLst>
                <a:path h="785368" w="785368">
                  <a:moveTo>
                    <a:pt x="0" y="52324"/>
                  </a:moveTo>
                  <a:cubicBezTo>
                    <a:pt x="0" y="23495"/>
                    <a:pt x="23495" y="0"/>
                    <a:pt x="52324" y="0"/>
                  </a:cubicBezTo>
                  <a:lnTo>
                    <a:pt x="733044" y="0"/>
                  </a:lnTo>
                  <a:cubicBezTo>
                    <a:pt x="762000" y="0"/>
                    <a:pt x="785368" y="23495"/>
                    <a:pt x="785368" y="52324"/>
                  </a:cubicBezTo>
                  <a:lnTo>
                    <a:pt x="785368" y="733044"/>
                  </a:lnTo>
                  <a:cubicBezTo>
                    <a:pt x="785368" y="762000"/>
                    <a:pt x="761873" y="785368"/>
                    <a:pt x="733044" y="785368"/>
                  </a:cubicBezTo>
                  <a:lnTo>
                    <a:pt x="52324" y="785368"/>
                  </a:lnTo>
                  <a:cubicBezTo>
                    <a:pt x="23495" y="785368"/>
                    <a:pt x="0" y="762000"/>
                    <a:pt x="0" y="733044"/>
                  </a:cubicBezTo>
                  <a:close/>
                </a:path>
              </a:pathLst>
            </a:custGeom>
            <a:solidFill>
              <a:srgbClr val="315251"/>
            </a:solidFill>
            <a:ln w="12700">
              <a:solidFill>
                <a:srgbClr val="000000"/>
              </a:solidFill>
            </a:ln>
          </p:spPr>
        </p:sp>
      </p:grpSp>
      <p:grpSp>
        <p:nvGrpSpPr>
          <p:cNvPr name="Group 14" id="14"/>
          <p:cNvGrpSpPr/>
          <p:nvPr/>
        </p:nvGrpSpPr>
        <p:grpSpPr>
          <a:xfrm rot="0">
            <a:off x="8465641" y="5967115"/>
            <a:ext cx="785366" cy="28575"/>
            <a:chOff x="0" y="0"/>
            <a:chExt cx="1047155" cy="38100"/>
          </a:xfrm>
        </p:grpSpPr>
        <p:sp>
          <p:nvSpPr>
            <p:cNvPr name="Freeform 15" id="15"/>
            <p:cNvSpPr/>
            <p:nvPr/>
          </p:nvSpPr>
          <p:spPr>
            <a:xfrm flipH="false" flipV="false" rot="0">
              <a:off x="0" y="0"/>
              <a:ext cx="1047115" cy="38100"/>
            </a:xfrm>
            <a:custGeom>
              <a:avLst/>
              <a:gdLst/>
              <a:ahLst/>
              <a:cxnLst/>
              <a:rect r="r" b="b" t="t" l="l"/>
              <a:pathLst>
                <a:path h="38100" w="1047115">
                  <a:moveTo>
                    <a:pt x="0" y="19050"/>
                  </a:moveTo>
                  <a:cubicBezTo>
                    <a:pt x="0" y="8509"/>
                    <a:pt x="8509" y="0"/>
                    <a:pt x="19050" y="0"/>
                  </a:cubicBezTo>
                  <a:lnTo>
                    <a:pt x="1028065" y="0"/>
                  </a:lnTo>
                  <a:cubicBezTo>
                    <a:pt x="1038606" y="0"/>
                    <a:pt x="1047115" y="8509"/>
                    <a:pt x="1047115" y="19050"/>
                  </a:cubicBezTo>
                  <a:cubicBezTo>
                    <a:pt x="1047115" y="29591"/>
                    <a:pt x="1038606" y="38100"/>
                    <a:pt x="1028065" y="38100"/>
                  </a:cubicBezTo>
                  <a:lnTo>
                    <a:pt x="19050" y="38100"/>
                  </a:lnTo>
                  <a:cubicBezTo>
                    <a:pt x="8509" y="38100"/>
                    <a:pt x="0" y="29591"/>
                    <a:pt x="0" y="19050"/>
                  </a:cubicBezTo>
                  <a:close/>
                </a:path>
              </a:pathLst>
            </a:custGeom>
            <a:solidFill>
              <a:srgbClr val="4A6B6A"/>
            </a:solidFill>
            <a:ln w="12700">
              <a:solidFill>
                <a:srgbClr val="000000"/>
              </a:solidFill>
            </a:ln>
          </p:spPr>
        </p:sp>
      </p:grpSp>
      <p:grpSp>
        <p:nvGrpSpPr>
          <p:cNvPr name="Group 16" id="16"/>
          <p:cNvGrpSpPr/>
          <p:nvPr/>
        </p:nvGrpSpPr>
        <p:grpSpPr>
          <a:xfrm rot="0">
            <a:off x="7905155" y="5686871"/>
            <a:ext cx="589061" cy="589061"/>
            <a:chOff x="0" y="0"/>
            <a:chExt cx="785415" cy="785415"/>
          </a:xfrm>
        </p:grpSpPr>
        <p:sp>
          <p:nvSpPr>
            <p:cNvPr name="Freeform 17" id="17"/>
            <p:cNvSpPr/>
            <p:nvPr/>
          </p:nvSpPr>
          <p:spPr>
            <a:xfrm flipH="false" flipV="false" rot="0">
              <a:off x="0" y="0"/>
              <a:ext cx="785368" cy="785368"/>
            </a:xfrm>
            <a:custGeom>
              <a:avLst/>
              <a:gdLst/>
              <a:ahLst/>
              <a:cxnLst/>
              <a:rect r="r" b="b" t="t" l="l"/>
              <a:pathLst>
                <a:path h="785368" w="785368">
                  <a:moveTo>
                    <a:pt x="0" y="52324"/>
                  </a:moveTo>
                  <a:cubicBezTo>
                    <a:pt x="0" y="23495"/>
                    <a:pt x="23495" y="0"/>
                    <a:pt x="52324" y="0"/>
                  </a:cubicBezTo>
                  <a:lnTo>
                    <a:pt x="733044" y="0"/>
                  </a:lnTo>
                  <a:cubicBezTo>
                    <a:pt x="762000" y="0"/>
                    <a:pt x="785368" y="23495"/>
                    <a:pt x="785368" y="52324"/>
                  </a:cubicBezTo>
                  <a:lnTo>
                    <a:pt x="785368" y="733044"/>
                  </a:lnTo>
                  <a:cubicBezTo>
                    <a:pt x="785368" y="762000"/>
                    <a:pt x="761873" y="785368"/>
                    <a:pt x="733044" y="785368"/>
                  </a:cubicBezTo>
                  <a:lnTo>
                    <a:pt x="52324" y="785368"/>
                  </a:lnTo>
                  <a:cubicBezTo>
                    <a:pt x="23495" y="785368"/>
                    <a:pt x="0" y="762000"/>
                    <a:pt x="0" y="733044"/>
                  </a:cubicBezTo>
                  <a:close/>
                </a:path>
              </a:pathLst>
            </a:custGeom>
            <a:solidFill>
              <a:srgbClr val="315251"/>
            </a:solidFill>
            <a:ln w="12700">
              <a:solidFill>
                <a:srgbClr val="000000"/>
              </a:solidFill>
            </a:ln>
          </p:spPr>
        </p:sp>
      </p:grpSp>
      <p:grpSp>
        <p:nvGrpSpPr>
          <p:cNvPr name="Group 18" id="18"/>
          <p:cNvGrpSpPr/>
          <p:nvPr/>
        </p:nvGrpSpPr>
        <p:grpSpPr>
          <a:xfrm rot="0">
            <a:off x="8465641" y="8117235"/>
            <a:ext cx="785366" cy="28575"/>
            <a:chOff x="0" y="0"/>
            <a:chExt cx="1047155" cy="38100"/>
          </a:xfrm>
        </p:grpSpPr>
        <p:sp>
          <p:nvSpPr>
            <p:cNvPr name="Freeform 19" id="19"/>
            <p:cNvSpPr/>
            <p:nvPr/>
          </p:nvSpPr>
          <p:spPr>
            <a:xfrm flipH="false" flipV="false" rot="0">
              <a:off x="0" y="0"/>
              <a:ext cx="1047115" cy="38100"/>
            </a:xfrm>
            <a:custGeom>
              <a:avLst/>
              <a:gdLst/>
              <a:ahLst/>
              <a:cxnLst/>
              <a:rect r="r" b="b" t="t" l="l"/>
              <a:pathLst>
                <a:path h="38100" w="1047115">
                  <a:moveTo>
                    <a:pt x="0" y="19050"/>
                  </a:moveTo>
                  <a:cubicBezTo>
                    <a:pt x="0" y="8509"/>
                    <a:pt x="8509" y="0"/>
                    <a:pt x="19050" y="0"/>
                  </a:cubicBezTo>
                  <a:lnTo>
                    <a:pt x="1028065" y="0"/>
                  </a:lnTo>
                  <a:cubicBezTo>
                    <a:pt x="1038606" y="0"/>
                    <a:pt x="1047115" y="8509"/>
                    <a:pt x="1047115" y="19050"/>
                  </a:cubicBezTo>
                  <a:cubicBezTo>
                    <a:pt x="1047115" y="29591"/>
                    <a:pt x="1038606" y="38100"/>
                    <a:pt x="1028065" y="38100"/>
                  </a:cubicBezTo>
                  <a:lnTo>
                    <a:pt x="19050" y="38100"/>
                  </a:lnTo>
                  <a:cubicBezTo>
                    <a:pt x="8509" y="38100"/>
                    <a:pt x="0" y="29591"/>
                    <a:pt x="0" y="19050"/>
                  </a:cubicBezTo>
                  <a:close/>
                </a:path>
              </a:pathLst>
            </a:custGeom>
            <a:solidFill>
              <a:srgbClr val="4A6B6A"/>
            </a:solidFill>
            <a:ln w="12700">
              <a:solidFill>
                <a:srgbClr val="000000"/>
              </a:solidFill>
            </a:ln>
          </p:spPr>
        </p:sp>
      </p:grpSp>
      <p:grpSp>
        <p:nvGrpSpPr>
          <p:cNvPr name="Group 20" id="20"/>
          <p:cNvGrpSpPr/>
          <p:nvPr/>
        </p:nvGrpSpPr>
        <p:grpSpPr>
          <a:xfrm rot="0">
            <a:off x="7905155" y="7836991"/>
            <a:ext cx="589061" cy="589061"/>
            <a:chOff x="0" y="0"/>
            <a:chExt cx="785415" cy="785415"/>
          </a:xfrm>
        </p:grpSpPr>
        <p:sp>
          <p:nvSpPr>
            <p:cNvPr name="Freeform 21" id="21"/>
            <p:cNvSpPr/>
            <p:nvPr/>
          </p:nvSpPr>
          <p:spPr>
            <a:xfrm flipH="false" flipV="false" rot="0">
              <a:off x="0" y="0"/>
              <a:ext cx="785368" cy="785368"/>
            </a:xfrm>
            <a:custGeom>
              <a:avLst/>
              <a:gdLst/>
              <a:ahLst/>
              <a:cxnLst/>
              <a:rect r="r" b="b" t="t" l="l"/>
              <a:pathLst>
                <a:path h="785368" w="785368">
                  <a:moveTo>
                    <a:pt x="0" y="52324"/>
                  </a:moveTo>
                  <a:cubicBezTo>
                    <a:pt x="0" y="23495"/>
                    <a:pt x="23495" y="0"/>
                    <a:pt x="52324" y="0"/>
                  </a:cubicBezTo>
                  <a:lnTo>
                    <a:pt x="733044" y="0"/>
                  </a:lnTo>
                  <a:cubicBezTo>
                    <a:pt x="762000" y="0"/>
                    <a:pt x="785368" y="23495"/>
                    <a:pt x="785368" y="52324"/>
                  </a:cubicBezTo>
                  <a:lnTo>
                    <a:pt x="785368" y="733044"/>
                  </a:lnTo>
                  <a:cubicBezTo>
                    <a:pt x="785368" y="762000"/>
                    <a:pt x="761873" y="785368"/>
                    <a:pt x="733044" y="785368"/>
                  </a:cubicBezTo>
                  <a:lnTo>
                    <a:pt x="52324" y="785368"/>
                  </a:lnTo>
                  <a:cubicBezTo>
                    <a:pt x="23495" y="785368"/>
                    <a:pt x="0" y="762000"/>
                    <a:pt x="0" y="733044"/>
                  </a:cubicBezTo>
                  <a:close/>
                </a:path>
              </a:pathLst>
            </a:custGeom>
            <a:solidFill>
              <a:srgbClr val="315251"/>
            </a:solidFill>
            <a:ln w="12700">
              <a:solidFill>
                <a:srgbClr val="000000"/>
              </a:solidFill>
            </a:ln>
          </p:spPr>
        </p:sp>
      </p:grpSp>
      <p:sp>
        <p:nvSpPr>
          <p:cNvPr name="TextBox 22" id="22"/>
          <p:cNvSpPr txBox="true"/>
          <p:nvPr/>
        </p:nvSpPr>
        <p:spPr>
          <a:xfrm rot="0">
            <a:off x="7905155" y="766167"/>
            <a:ext cx="7857729" cy="782637"/>
          </a:xfrm>
          <a:prstGeom prst="rect">
            <a:avLst/>
          </a:prstGeom>
        </p:spPr>
        <p:txBody>
          <a:bodyPr anchor="t" rtlCol="false" tIns="0" lIns="0" bIns="0" rIns="0">
            <a:spAutoFit/>
          </a:bodyPr>
          <a:lstStyle/>
          <a:p>
            <a:pPr algn="l">
              <a:lnSpc>
                <a:spcPts val="6062"/>
              </a:lnSpc>
            </a:pPr>
            <a:r>
              <a:rPr lang="en-US" sz="4812">
                <a:solidFill>
                  <a:srgbClr val="FFD9BE"/>
                </a:solidFill>
                <a:latin typeface="Times New Roman"/>
                <a:ea typeface="Times New Roman"/>
                <a:cs typeface="Times New Roman"/>
                <a:sym typeface="Times New Roman"/>
              </a:rPr>
              <a:t>Land Rover: Market Leadership</a:t>
            </a:r>
          </a:p>
        </p:txBody>
      </p:sp>
      <p:sp>
        <p:nvSpPr>
          <p:cNvPr name="TextBox 23" id="23"/>
          <p:cNvSpPr txBox="true"/>
          <p:nvPr/>
        </p:nvSpPr>
        <p:spPr>
          <a:xfrm rot="0">
            <a:off x="7905155" y="1890564"/>
            <a:ext cx="9335691" cy="121602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Land Rover maintains its position as the volume leader with projected sales exceeding 438,000 units annually. The brand's growth is more conservative but stable, reflecting its established market presence.</a:t>
            </a:r>
          </a:p>
        </p:txBody>
      </p:sp>
      <p:sp>
        <p:nvSpPr>
          <p:cNvPr name="TextBox 24" id="24"/>
          <p:cNvSpPr txBox="true"/>
          <p:nvPr/>
        </p:nvSpPr>
        <p:spPr>
          <a:xfrm rot="0">
            <a:off x="8108404" y="3638401"/>
            <a:ext cx="182563" cy="396875"/>
          </a:xfrm>
          <a:prstGeom prst="rect">
            <a:avLst/>
          </a:prstGeom>
        </p:spPr>
        <p:txBody>
          <a:bodyPr anchor="t" rtlCol="false" tIns="0" lIns="0" bIns="0" rIns="0">
            <a:spAutoFit/>
          </a:bodyPr>
          <a:lstStyle/>
          <a:p>
            <a:pPr algn="ctr">
              <a:lnSpc>
                <a:spcPts val="2874"/>
              </a:lnSpc>
            </a:pPr>
            <a:r>
              <a:rPr lang="en-US" sz="2874">
                <a:solidFill>
                  <a:srgbClr val="F9EEE7"/>
                </a:solidFill>
                <a:latin typeface="Times New Roman"/>
                <a:ea typeface="Times New Roman"/>
                <a:cs typeface="Times New Roman"/>
                <a:sym typeface="Times New Roman"/>
              </a:rPr>
              <a:t>1</a:t>
            </a:r>
          </a:p>
        </p:txBody>
      </p:sp>
      <p:sp>
        <p:nvSpPr>
          <p:cNvPr name="TextBox 25" id="25"/>
          <p:cNvSpPr txBox="true"/>
          <p:nvPr/>
        </p:nvSpPr>
        <p:spPr>
          <a:xfrm rot="0">
            <a:off x="9508777" y="3598069"/>
            <a:ext cx="603250" cy="390525"/>
          </a:xfrm>
          <a:prstGeom prst="rect">
            <a:avLst/>
          </a:prstGeom>
        </p:spPr>
        <p:txBody>
          <a:bodyPr anchor="t" rtlCol="false" tIns="0" lIns="0" bIns="0" rIns="0">
            <a:spAutoFit/>
          </a:bodyPr>
          <a:lstStyle/>
          <a:p>
            <a:pPr algn="l">
              <a:lnSpc>
                <a:spcPts val="3000"/>
              </a:lnSpc>
            </a:pPr>
            <a:r>
              <a:rPr lang="en-US" sz="2375">
                <a:solidFill>
                  <a:srgbClr val="F9EEE7"/>
                </a:solidFill>
                <a:latin typeface="Times New Roman"/>
                <a:ea typeface="Times New Roman"/>
                <a:cs typeface="Times New Roman"/>
                <a:sym typeface="Times New Roman"/>
              </a:rPr>
              <a:t>2026</a:t>
            </a:r>
          </a:p>
        </p:txBody>
      </p:sp>
      <p:sp>
        <p:nvSpPr>
          <p:cNvPr name="TextBox 26" id="26"/>
          <p:cNvSpPr txBox="true"/>
          <p:nvPr/>
        </p:nvSpPr>
        <p:spPr>
          <a:xfrm rot="0">
            <a:off x="9508777" y="4073426"/>
            <a:ext cx="7732067" cy="3968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438,911 units</a:t>
            </a:r>
          </a:p>
        </p:txBody>
      </p:sp>
      <p:sp>
        <p:nvSpPr>
          <p:cNvPr name="TextBox 27" id="27"/>
          <p:cNvSpPr txBox="true"/>
          <p:nvPr/>
        </p:nvSpPr>
        <p:spPr>
          <a:xfrm rot="0">
            <a:off x="9508777" y="4649241"/>
            <a:ext cx="7732067" cy="3968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Strong foundation year</a:t>
            </a:r>
          </a:p>
        </p:txBody>
      </p:sp>
      <p:sp>
        <p:nvSpPr>
          <p:cNvPr name="TextBox 28" id="28"/>
          <p:cNvSpPr txBox="true"/>
          <p:nvPr/>
        </p:nvSpPr>
        <p:spPr>
          <a:xfrm rot="0">
            <a:off x="8108404" y="5788521"/>
            <a:ext cx="182563" cy="396875"/>
          </a:xfrm>
          <a:prstGeom prst="rect">
            <a:avLst/>
          </a:prstGeom>
        </p:spPr>
        <p:txBody>
          <a:bodyPr anchor="t" rtlCol="false" tIns="0" lIns="0" bIns="0" rIns="0">
            <a:spAutoFit/>
          </a:bodyPr>
          <a:lstStyle/>
          <a:p>
            <a:pPr algn="ctr">
              <a:lnSpc>
                <a:spcPts val="2874"/>
              </a:lnSpc>
            </a:pPr>
            <a:r>
              <a:rPr lang="en-US" sz="2874">
                <a:solidFill>
                  <a:srgbClr val="F9EEE7"/>
                </a:solidFill>
                <a:latin typeface="Times New Roman"/>
                <a:ea typeface="Times New Roman"/>
                <a:cs typeface="Times New Roman"/>
                <a:sym typeface="Times New Roman"/>
              </a:rPr>
              <a:t>2</a:t>
            </a:r>
          </a:p>
        </p:txBody>
      </p:sp>
      <p:sp>
        <p:nvSpPr>
          <p:cNvPr name="TextBox 29" id="29"/>
          <p:cNvSpPr txBox="true"/>
          <p:nvPr/>
        </p:nvSpPr>
        <p:spPr>
          <a:xfrm rot="0">
            <a:off x="9508777" y="5748189"/>
            <a:ext cx="603250" cy="390525"/>
          </a:xfrm>
          <a:prstGeom prst="rect">
            <a:avLst/>
          </a:prstGeom>
        </p:spPr>
        <p:txBody>
          <a:bodyPr anchor="t" rtlCol="false" tIns="0" lIns="0" bIns="0" rIns="0">
            <a:spAutoFit/>
          </a:bodyPr>
          <a:lstStyle/>
          <a:p>
            <a:pPr algn="l">
              <a:lnSpc>
                <a:spcPts val="3000"/>
              </a:lnSpc>
            </a:pPr>
            <a:r>
              <a:rPr lang="en-US" sz="2375">
                <a:solidFill>
                  <a:srgbClr val="F9EEE7"/>
                </a:solidFill>
                <a:latin typeface="Times New Roman"/>
                <a:ea typeface="Times New Roman"/>
                <a:cs typeface="Times New Roman"/>
                <a:sym typeface="Times New Roman"/>
              </a:rPr>
              <a:t>2027</a:t>
            </a:r>
          </a:p>
        </p:txBody>
      </p:sp>
      <p:sp>
        <p:nvSpPr>
          <p:cNvPr name="TextBox 30" id="30"/>
          <p:cNvSpPr txBox="true"/>
          <p:nvPr/>
        </p:nvSpPr>
        <p:spPr>
          <a:xfrm rot="0">
            <a:off x="9508777" y="6223546"/>
            <a:ext cx="7732067" cy="3968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442,174 units</a:t>
            </a:r>
          </a:p>
        </p:txBody>
      </p:sp>
      <p:sp>
        <p:nvSpPr>
          <p:cNvPr name="TextBox 31" id="31"/>
          <p:cNvSpPr txBox="true"/>
          <p:nvPr/>
        </p:nvSpPr>
        <p:spPr>
          <a:xfrm rot="0">
            <a:off x="9508777" y="6799361"/>
            <a:ext cx="7732067" cy="3968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+0.74% growth</a:t>
            </a:r>
          </a:p>
        </p:txBody>
      </p:sp>
      <p:sp>
        <p:nvSpPr>
          <p:cNvPr name="TextBox 32" id="32"/>
          <p:cNvSpPr txBox="true"/>
          <p:nvPr/>
        </p:nvSpPr>
        <p:spPr>
          <a:xfrm rot="0">
            <a:off x="8108404" y="7938641"/>
            <a:ext cx="182563" cy="396875"/>
          </a:xfrm>
          <a:prstGeom prst="rect">
            <a:avLst/>
          </a:prstGeom>
        </p:spPr>
        <p:txBody>
          <a:bodyPr anchor="t" rtlCol="false" tIns="0" lIns="0" bIns="0" rIns="0">
            <a:spAutoFit/>
          </a:bodyPr>
          <a:lstStyle/>
          <a:p>
            <a:pPr algn="ctr">
              <a:lnSpc>
                <a:spcPts val="2874"/>
              </a:lnSpc>
            </a:pPr>
            <a:r>
              <a:rPr lang="en-US" sz="2874">
                <a:solidFill>
                  <a:srgbClr val="F9EEE7"/>
                </a:solidFill>
                <a:latin typeface="Times New Roman"/>
                <a:ea typeface="Times New Roman"/>
                <a:cs typeface="Times New Roman"/>
                <a:sym typeface="Times New Roman"/>
              </a:rPr>
              <a:t>3</a:t>
            </a:r>
          </a:p>
        </p:txBody>
      </p:sp>
      <p:sp>
        <p:nvSpPr>
          <p:cNvPr name="TextBox 33" id="33"/>
          <p:cNvSpPr txBox="true"/>
          <p:nvPr/>
        </p:nvSpPr>
        <p:spPr>
          <a:xfrm rot="0">
            <a:off x="9508777" y="7898309"/>
            <a:ext cx="603250" cy="390525"/>
          </a:xfrm>
          <a:prstGeom prst="rect">
            <a:avLst/>
          </a:prstGeom>
        </p:spPr>
        <p:txBody>
          <a:bodyPr anchor="t" rtlCol="false" tIns="0" lIns="0" bIns="0" rIns="0">
            <a:spAutoFit/>
          </a:bodyPr>
          <a:lstStyle/>
          <a:p>
            <a:pPr algn="l">
              <a:lnSpc>
                <a:spcPts val="3000"/>
              </a:lnSpc>
            </a:pPr>
            <a:r>
              <a:rPr lang="en-US" sz="2375">
                <a:solidFill>
                  <a:srgbClr val="F9EEE7"/>
                </a:solidFill>
                <a:latin typeface="Times New Roman"/>
                <a:ea typeface="Times New Roman"/>
                <a:cs typeface="Times New Roman"/>
                <a:sym typeface="Times New Roman"/>
              </a:rPr>
              <a:t>2028</a:t>
            </a:r>
          </a:p>
        </p:txBody>
      </p:sp>
      <p:sp>
        <p:nvSpPr>
          <p:cNvPr name="TextBox 34" id="34"/>
          <p:cNvSpPr txBox="true"/>
          <p:nvPr/>
        </p:nvSpPr>
        <p:spPr>
          <a:xfrm rot="0">
            <a:off x="9508777" y="8373666"/>
            <a:ext cx="7732067" cy="3968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445,437 units</a:t>
            </a:r>
          </a:p>
        </p:txBody>
      </p:sp>
      <p:sp>
        <p:nvSpPr>
          <p:cNvPr name="TextBox 35" id="35"/>
          <p:cNvSpPr txBox="true"/>
          <p:nvPr/>
        </p:nvSpPr>
        <p:spPr>
          <a:xfrm rot="0">
            <a:off x="9508777" y="8949481"/>
            <a:ext cx="7732067" cy="396875"/>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+0.74% growth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a:ln w="12700">
              <a:solidFill>
                <a:srgbClr val="000000"/>
              </a:solidFill>
            </a:ln>
          </p:spPr>
        </p:sp>
      </p:grpSp>
      <p:sp>
        <p:nvSpPr>
          <p:cNvPr name="TextBox 6" id="6"/>
          <p:cNvSpPr txBox="true"/>
          <p:nvPr/>
        </p:nvSpPr>
        <p:spPr>
          <a:xfrm rot="0">
            <a:off x="991195" y="634901"/>
            <a:ext cx="7289403" cy="735012"/>
          </a:xfrm>
          <a:prstGeom prst="rect">
            <a:avLst/>
          </a:prstGeom>
        </p:spPr>
        <p:txBody>
          <a:bodyPr anchor="t" rtlCol="false" tIns="0" lIns="0" bIns="0" rIns="0">
            <a:spAutoFit/>
          </a:bodyPr>
          <a:lstStyle/>
          <a:p>
            <a:pPr algn="l">
              <a:lnSpc>
                <a:spcPts val="5687"/>
              </a:lnSpc>
            </a:pPr>
            <a:r>
              <a:rPr lang="en-US" sz="4562">
                <a:solidFill>
                  <a:srgbClr val="FFD9BE"/>
                </a:solidFill>
                <a:latin typeface="Times New Roman"/>
                <a:ea typeface="Times New Roman"/>
                <a:cs typeface="Times New Roman"/>
                <a:sym typeface="Times New Roman"/>
              </a:rPr>
              <a:t>Land Rover Quarterly Analysis</a:t>
            </a:r>
          </a:p>
        </p:txBody>
      </p:sp>
      <p:sp>
        <p:nvSpPr>
          <p:cNvPr name="TextBox 7" id="7"/>
          <p:cNvSpPr txBox="true"/>
          <p:nvPr/>
        </p:nvSpPr>
        <p:spPr>
          <a:xfrm rot="0">
            <a:off x="991195" y="1992660"/>
            <a:ext cx="1988245" cy="449262"/>
          </a:xfrm>
          <a:prstGeom prst="rect">
            <a:avLst/>
          </a:prstGeom>
        </p:spPr>
        <p:txBody>
          <a:bodyPr anchor="t" rtlCol="false" tIns="0" lIns="0" bIns="0" rIns="0">
            <a:spAutoFit/>
          </a:bodyPr>
          <a:lstStyle/>
          <a:p>
            <a:pPr algn="l">
              <a:lnSpc>
                <a:spcPts val="3437"/>
              </a:lnSpc>
            </a:pPr>
            <a:r>
              <a:rPr lang="en-US" sz="2750">
                <a:solidFill>
                  <a:srgbClr val="FFD9BE"/>
                </a:solidFill>
                <a:latin typeface="Times New Roman"/>
                <a:ea typeface="Times New Roman"/>
                <a:cs typeface="Times New Roman"/>
                <a:sym typeface="Times New Roman"/>
              </a:rPr>
              <a:t>2026 Quarters</a:t>
            </a:r>
          </a:p>
        </p:txBody>
      </p:sp>
      <p:sp>
        <p:nvSpPr>
          <p:cNvPr name="TextBox 8" id="8"/>
          <p:cNvSpPr txBox="true"/>
          <p:nvPr/>
        </p:nvSpPr>
        <p:spPr>
          <a:xfrm rot="0">
            <a:off x="991195" y="2630091"/>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Q1: 107,014 units</a:t>
            </a:r>
          </a:p>
        </p:txBody>
      </p:sp>
      <p:sp>
        <p:nvSpPr>
          <p:cNvPr name="TextBox 9" id="9"/>
          <p:cNvSpPr txBox="true"/>
          <p:nvPr/>
        </p:nvSpPr>
        <p:spPr>
          <a:xfrm rot="0">
            <a:off x="991195" y="3113186"/>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Q2: 103,910 units</a:t>
            </a:r>
          </a:p>
        </p:txBody>
      </p:sp>
      <p:sp>
        <p:nvSpPr>
          <p:cNvPr name="TextBox 10" id="10"/>
          <p:cNvSpPr txBox="true"/>
          <p:nvPr/>
        </p:nvSpPr>
        <p:spPr>
          <a:xfrm rot="0">
            <a:off x="991195" y="3596282"/>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Q3: 109,653 units</a:t>
            </a:r>
          </a:p>
        </p:txBody>
      </p:sp>
      <p:sp>
        <p:nvSpPr>
          <p:cNvPr name="TextBox 11" id="11"/>
          <p:cNvSpPr txBox="true"/>
          <p:nvPr/>
        </p:nvSpPr>
        <p:spPr>
          <a:xfrm rot="0">
            <a:off x="991195" y="4079379"/>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Q4: 118,334 units</a:t>
            </a:r>
          </a:p>
        </p:txBody>
      </p:sp>
      <p:sp>
        <p:nvSpPr>
          <p:cNvPr name="TextBox 12" id="12"/>
          <p:cNvSpPr txBox="true"/>
          <p:nvPr/>
        </p:nvSpPr>
        <p:spPr>
          <a:xfrm rot="0">
            <a:off x="991195" y="4771281"/>
            <a:ext cx="1988245" cy="449262"/>
          </a:xfrm>
          <a:prstGeom prst="rect">
            <a:avLst/>
          </a:prstGeom>
        </p:spPr>
        <p:txBody>
          <a:bodyPr anchor="t" rtlCol="false" tIns="0" lIns="0" bIns="0" rIns="0">
            <a:spAutoFit/>
          </a:bodyPr>
          <a:lstStyle/>
          <a:p>
            <a:pPr algn="l">
              <a:lnSpc>
                <a:spcPts val="3437"/>
              </a:lnSpc>
            </a:pPr>
            <a:r>
              <a:rPr lang="en-US" sz="2750">
                <a:solidFill>
                  <a:srgbClr val="FFD9BE"/>
                </a:solidFill>
                <a:latin typeface="Times New Roman"/>
                <a:ea typeface="Times New Roman"/>
                <a:cs typeface="Times New Roman"/>
                <a:sym typeface="Times New Roman"/>
              </a:rPr>
              <a:t>2027 Quarters</a:t>
            </a:r>
          </a:p>
        </p:txBody>
      </p:sp>
      <p:sp>
        <p:nvSpPr>
          <p:cNvPr name="TextBox 13" id="13"/>
          <p:cNvSpPr txBox="true"/>
          <p:nvPr/>
        </p:nvSpPr>
        <p:spPr>
          <a:xfrm rot="0">
            <a:off x="991195" y="5408711"/>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Q1: 107,810 units</a:t>
            </a:r>
          </a:p>
        </p:txBody>
      </p:sp>
      <p:sp>
        <p:nvSpPr>
          <p:cNvPr name="TextBox 14" id="14"/>
          <p:cNvSpPr txBox="true"/>
          <p:nvPr/>
        </p:nvSpPr>
        <p:spPr>
          <a:xfrm rot="0">
            <a:off x="991195" y="5891807"/>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Q2: 104,683 units</a:t>
            </a:r>
          </a:p>
        </p:txBody>
      </p:sp>
      <p:sp>
        <p:nvSpPr>
          <p:cNvPr name="TextBox 15" id="15"/>
          <p:cNvSpPr txBox="true"/>
          <p:nvPr/>
        </p:nvSpPr>
        <p:spPr>
          <a:xfrm rot="0">
            <a:off x="991195" y="6374904"/>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Q3: 110,468 units</a:t>
            </a:r>
          </a:p>
        </p:txBody>
      </p:sp>
      <p:sp>
        <p:nvSpPr>
          <p:cNvPr name="TextBox 16" id="16"/>
          <p:cNvSpPr txBox="true"/>
          <p:nvPr/>
        </p:nvSpPr>
        <p:spPr>
          <a:xfrm rot="0">
            <a:off x="991195" y="6858000"/>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Q4: 119,214 units</a:t>
            </a:r>
          </a:p>
        </p:txBody>
      </p:sp>
      <p:sp>
        <p:nvSpPr>
          <p:cNvPr name="TextBox 17" id="17"/>
          <p:cNvSpPr txBox="true"/>
          <p:nvPr/>
        </p:nvSpPr>
        <p:spPr>
          <a:xfrm rot="0">
            <a:off x="9455795" y="1992660"/>
            <a:ext cx="1988245" cy="449262"/>
          </a:xfrm>
          <a:prstGeom prst="rect">
            <a:avLst/>
          </a:prstGeom>
        </p:spPr>
        <p:txBody>
          <a:bodyPr anchor="t" rtlCol="false" tIns="0" lIns="0" bIns="0" rIns="0">
            <a:spAutoFit/>
          </a:bodyPr>
          <a:lstStyle/>
          <a:p>
            <a:pPr algn="l">
              <a:lnSpc>
                <a:spcPts val="3437"/>
              </a:lnSpc>
            </a:pPr>
            <a:r>
              <a:rPr lang="en-US" sz="2750">
                <a:solidFill>
                  <a:srgbClr val="FFD9BE"/>
                </a:solidFill>
                <a:latin typeface="Times New Roman"/>
                <a:ea typeface="Times New Roman"/>
                <a:cs typeface="Times New Roman"/>
                <a:sym typeface="Times New Roman"/>
              </a:rPr>
              <a:t>2028 Quarters</a:t>
            </a:r>
          </a:p>
        </p:txBody>
      </p:sp>
      <p:sp>
        <p:nvSpPr>
          <p:cNvPr name="TextBox 18" id="18"/>
          <p:cNvSpPr txBox="true"/>
          <p:nvPr/>
        </p:nvSpPr>
        <p:spPr>
          <a:xfrm rot="0">
            <a:off x="9455795" y="2630091"/>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Q1: 108,606 units</a:t>
            </a:r>
          </a:p>
        </p:txBody>
      </p:sp>
      <p:sp>
        <p:nvSpPr>
          <p:cNvPr name="TextBox 19" id="19"/>
          <p:cNvSpPr txBox="true"/>
          <p:nvPr/>
        </p:nvSpPr>
        <p:spPr>
          <a:xfrm rot="0">
            <a:off x="9455795" y="3113186"/>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Q2: 105,455 units</a:t>
            </a:r>
          </a:p>
        </p:txBody>
      </p:sp>
      <p:sp>
        <p:nvSpPr>
          <p:cNvPr name="TextBox 20" id="20"/>
          <p:cNvSpPr txBox="true"/>
          <p:nvPr/>
        </p:nvSpPr>
        <p:spPr>
          <a:xfrm rot="0">
            <a:off x="9455795" y="3596282"/>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Q3: 111,283 units</a:t>
            </a:r>
          </a:p>
        </p:txBody>
      </p:sp>
      <p:sp>
        <p:nvSpPr>
          <p:cNvPr name="TextBox 21" id="21"/>
          <p:cNvSpPr txBox="true"/>
          <p:nvPr/>
        </p:nvSpPr>
        <p:spPr>
          <a:xfrm rot="0">
            <a:off x="9455795" y="4079379"/>
            <a:ext cx="7850535" cy="373063"/>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F9EEE7"/>
                </a:solidFill>
                <a:latin typeface="Times New Roman"/>
                <a:ea typeface="Times New Roman"/>
                <a:cs typeface="Times New Roman"/>
                <a:sym typeface="Times New Roman"/>
              </a:rPr>
              <a:t>Q4: 120,093 units</a:t>
            </a:r>
          </a:p>
        </p:txBody>
      </p:sp>
      <p:sp>
        <p:nvSpPr>
          <p:cNvPr name="TextBox 22" id="22"/>
          <p:cNvSpPr txBox="true"/>
          <p:nvPr/>
        </p:nvSpPr>
        <p:spPr>
          <a:xfrm rot="0">
            <a:off x="12813481" y="6517779"/>
            <a:ext cx="1134864" cy="666750"/>
          </a:xfrm>
          <a:prstGeom prst="rect">
            <a:avLst/>
          </a:prstGeom>
        </p:spPr>
        <p:txBody>
          <a:bodyPr anchor="t" rtlCol="false" tIns="0" lIns="0" bIns="0" rIns="0">
            <a:spAutoFit/>
          </a:bodyPr>
          <a:lstStyle/>
          <a:p>
            <a:pPr algn="ctr">
              <a:lnSpc>
                <a:spcPts val="4874"/>
              </a:lnSpc>
            </a:pPr>
            <a:r>
              <a:rPr lang="en-US" sz="4875">
                <a:solidFill>
                  <a:srgbClr val="F9EEE7"/>
                </a:solidFill>
                <a:latin typeface="Times New Roman"/>
                <a:ea typeface="Times New Roman"/>
                <a:cs typeface="Times New Roman"/>
                <a:sym typeface="Times New Roman"/>
              </a:rPr>
              <a:t>27%</a:t>
            </a:r>
          </a:p>
        </p:txBody>
      </p:sp>
      <p:grpSp>
        <p:nvGrpSpPr>
          <p:cNvPr name="Group 23" id="23"/>
          <p:cNvGrpSpPr/>
          <p:nvPr/>
        </p:nvGrpSpPr>
        <p:grpSpPr>
          <a:xfrm rot="0">
            <a:off x="11522422" y="4902250"/>
            <a:ext cx="3717280" cy="3717280"/>
            <a:chOff x="0" y="0"/>
            <a:chExt cx="4956373" cy="4956373"/>
          </a:xfrm>
        </p:grpSpPr>
        <p:sp>
          <p:nvSpPr>
            <p:cNvPr name="Freeform 24" id="24" descr="preencoded.png"/>
            <p:cNvSpPr/>
            <p:nvPr/>
          </p:nvSpPr>
          <p:spPr>
            <a:xfrm flipH="false" flipV="false" rot="0">
              <a:off x="0" y="0"/>
              <a:ext cx="4956429" cy="4956429"/>
            </a:xfrm>
            <a:custGeom>
              <a:avLst/>
              <a:gdLst/>
              <a:ahLst/>
              <a:cxnLst/>
              <a:rect r="r" b="b" t="t" l="l"/>
              <a:pathLst>
                <a:path h="4956429" w="4956429">
                  <a:moveTo>
                    <a:pt x="0" y="0"/>
                  </a:moveTo>
                  <a:lnTo>
                    <a:pt x="4956429" y="0"/>
                  </a:lnTo>
                  <a:lnTo>
                    <a:pt x="4956429" y="4956429"/>
                  </a:lnTo>
                  <a:lnTo>
                    <a:pt x="0" y="4956429"/>
                  </a:lnTo>
                  <a:lnTo>
                    <a:pt x="0" y="0"/>
                  </a:lnTo>
                  <a:close/>
                </a:path>
              </a:pathLst>
            </a:custGeom>
            <a:blipFill>
              <a:blip r:embed="rId2"/>
              <a:stretch>
                <a:fillRect l="0" t="0" r="1" b="1"/>
              </a:stretch>
            </a:blipFill>
          </p:spPr>
        </p:sp>
      </p:grpSp>
      <p:sp>
        <p:nvSpPr>
          <p:cNvPr name="TextBox 25" id="25"/>
          <p:cNvSpPr txBox="true"/>
          <p:nvPr/>
        </p:nvSpPr>
        <p:spPr>
          <a:xfrm rot="0">
            <a:off x="9455795" y="8843516"/>
            <a:ext cx="7850535" cy="387278"/>
          </a:xfrm>
          <a:prstGeom prst="rect">
            <a:avLst/>
          </a:prstGeom>
        </p:spPr>
        <p:txBody>
          <a:bodyPr anchor="t" rtlCol="false" tIns="0" lIns="0" bIns="0" rIns="0">
            <a:spAutoFit/>
          </a:bodyPr>
          <a:lstStyle/>
          <a:p>
            <a:pPr algn="ctr">
              <a:lnSpc>
                <a:spcPts val="3220"/>
              </a:lnSpc>
            </a:pPr>
            <a:r>
              <a:rPr lang="en-US" sz="2037">
                <a:solidFill>
                  <a:srgbClr val="F9EEE7"/>
                </a:solidFill>
                <a:latin typeface="Times New Roman"/>
                <a:ea typeface="Times New Roman"/>
                <a:cs typeface="Times New Roman"/>
                <a:sym typeface="Times New Roman"/>
              </a:rPr>
              <a:t>Q4 share of annual volume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23332"/>
            </a:solidFill>
            <a:ln w="12700">
              <a:solidFill>
                <a:srgbClr val="000000"/>
              </a:solidFill>
            </a:ln>
          </p:spPr>
        </p:sp>
      </p:grpSp>
      <p:sp>
        <p:nvSpPr>
          <p:cNvPr name="TextBox 6" id="6"/>
          <p:cNvSpPr txBox="true"/>
          <p:nvPr/>
        </p:nvSpPr>
        <p:spPr>
          <a:xfrm rot="0">
            <a:off x="1047155" y="2336155"/>
            <a:ext cx="4260751" cy="782637"/>
          </a:xfrm>
          <a:prstGeom prst="rect">
            <a:avLst/>
          </a:prstGeom>
        </p:spPr>
        <p:txBody>
          <a:bodyPr anchor="t" rtlCol="false" tIns="0" lIns="0" bIns="0" rIns="0">
            <a:spAutoFit/>
          </a:bodyPr>
          <a:lstStyle/>
          <a:p>
            <a:pPr algn="l">
              <a:lnSpc>
                <a:spcPts val="6062"/>
              </a:lnSpc>
            </a:pPr>
            <a:r>
              <a:rPr lang="en-US" sz="4812">
                <a:solidFill>
                  <a:srgbClr val="FFD9BE"/>
                </a:solidFill>
                <a:latin typeface="Times New Roman"/>
                <a:ea typeface="Times New Roman"/>
                <a:cs typeface="Times New Roman"/>
                <a:sym typeface="Times New Roman"/>
              </a:rPr>
              <a:t>Strategic Insights</a:t>
            </a:r>
          </a:p>
        </p:txBody>
      </p:sp>
      <p:grpSp>
        <p:nvGrpSpPr>
          <p:cNvPr name="Group 7" id="7"/>
          <p:cNvGrpSpPr/>
          <p:nvPr/>
        </p:nvGrpSpPr>
        <p:grpSpPr>
          <a:xfrm rot="0">
            <a:off x="1047155" y="3686770"/>
            <a:ext cx="5223272" cy="4206776"/>
            <a:chOff x="0" y="0"/>
            <a:chExt cx="6964363" cy="5609035"/>
          </a:xfrm>
        </p:grpSpPr>
        <p:sp>
          <p:nvSpPr>
            <p:cNvPr name="Freeform 8" id="8"/>
            <p:cNvSpPr/>
            <p:nvPr/>
          </p:nvSpPr>
          <p:spPr>
            <a:xfrm flipH="false" flipV="false" rot="0">
              <a:off x="0" y="0"/>
              <a:ext cx="6964426" cy="5609082"/>
            </a:xfrm>
            <a:custGeom>
              <a:avLst/>
              <a:gdLst/>
              <a:ahLst/>
              <a:cxnLst/>
              <a:rect r="r" b="b" t="t" l="l"/>
              <a:pathLst>
                <a:path h="5609082" w="6964426">
                  <a:moveTo>
                    <a:pt x="0" y="52451"/>
                  </a:moveTo>
                  <a:cubicBezTo>
                    <a:pt x="0" y="23495"/>
                    <a:pt x="23495" y="0"/>
                    <a:pt x="52451" y="0"/>
                  </a:cubicBezTo>
                  <a:lnTo>
                    <a:pt x="6911975" y="0"/>
                  </a:lnTo>
                  <a:cubicBezTo>
                    <a:pt x="6940931" y="0"/>
                    <a:pt x="6964426" y="23495"/>
                    <a:pt x="6964426" y="52451"/>
                  </a:cubicBezTo>
                  <a:lnTo>
                    <a:pt x="6964426" y="5556631"/>
                  </a:lnTo>
                  <a:cubicBezTo>
                    <a:pt x="6964426" y="5585587"/>
                    <a:pt x="6940931" y="5609082"/>
                    <a:pt x="6911975" y="5609082"/>
                  </a:cubicBezTo>
                  <a:lnTo>
                    <a:pt x="52451" y="5609082"/>
                  </a:lnTo>
                  <a:cubicBezTo>
                    <a:pt x="23495" y="5609082"/>
                    <a:pt x="0" y="5585587"/>
                    <a:pt x="0" y="5556631"/>
                  </a:cubicBezTo>
                  <a:close/>
                </a:path>
              </a:pathLst>
            </a:custGeom>
            <a:solidFill>
              <a:srgbClr val="315251"/>
            </a:solidFill>
            <a:ln w="12700">
              <a:solidFill>
                <a:srgbClr val="000000"/>
              </a:solidFill>
            </a:ln>
          </p:spPr>
        </p:sp>
      </p:grpSp>
      <p:grpSp>
        <p:nvGrpSpPr>
          <p:cNvPr name="Group 9" id="9"/>
          <p:cNvGrpSpPr/>
          <p:nvPr/>
        </p:nvGrpSpPr>
        <p:grpSpPr>
          <a:xfrm rot="0">
            <a:off x="1308944" y="3948559"/>
            <a:ext cx="785366" cy="785366"/>
            <a:chOff x="0" y="0"/>
            <a:chExt cx="1047155" cy="1047155"/>
          </a:xfrm>
        </p:grpSpPr>
        <p:sp>
          <p:nvSpPr>
            <p:cNvPr name="Freeform 10" id="10"/>
            <p:cNvSpPr/>
            <p:nvPr/>
          </p:nvSpPr>
          <p:spPr>
            <a:xfrm flipH="false" flipV="false" rot="0">
              <a:off x="0" y="0"/>
              <a:ext cx="1047115" cy="1047115"/>
            </a:xfrm>
            <a:custGeom>
              <a:avLst/>
              <a:gdLst/>
              <a:ahLst/>
              <a:cxnLst/>
              <a:rect r="r" b="b" t="t" l="l"/>
              <a:pathLst>
                <a:path h="1047115" w="1047115">
                  <a:moveTo>
                    <a:pt x="0" y="523621"/>
                  </a:moveTo>
                  <a:cubicBezTo>
                    <a:pt x="0" y="234442"/>
                    <a:pt x="234442" y="0"/>
                    <a:pt x="523621" y="0"/>
                  </a:cubicBezTo>
                  <a:cubicBezTo>
                    <a:pt x="812800" y="0"/>
                    <a:pt x="1047115" y="234442"/>
                    <a:pt x="1047115" y="523621"/>
                  </a:cubicBezTo>
                  <a:cubicBezTo>
                    <a:pt x="1047115" y="812800"/>
                    <a:pt x="812800" y="1047115"/>
                    <a:pt x="523621" y="1047115"/>
                  </a:cubicBezTo>
                  <a:cubicBezTo>
                    <a:pt x="234442" y="1047115"/>
                    <a:pt x="0" y="812800"/>
                    <a:pt x="0" y="523621"/>
                  </a:cubicBezTo>
                  <a:close/>
                </a:path>
              </a:pathLst>
            </a:custGeom>
            <a:solidFill>
              <a:srgbClr val="EF9C82"/>
            </a:solidFill>
            <a:ln w="12700">
              <a:solidFill>
                <a:srgbClr val="000000"/>
              </a:solidFill>
            </a:ln>
          </p:spPr>
        </p:sp>
      </p:grpSp>
      <p:sp>
        <p:nvSpPr>
          <p:cNvPr name="Freeform 11" id="11" descr="preencoded.png"/>
          <p:cNvSpPr/>
          <p:nvPr/>
        </p:nvSpPr>
        <p:spPr>
          <a:xfrm flipH="false" flipV="false" rot="0">
            <a:off x="1524892" y="4164509"/>
            <a:ext cx="353317" cy="353318"/>
          </a:xfrm>
          <a:custGeom>
            <a:avLst/>
            <a:gdLst/>
            <a:ahLst/>
            <a:cxnLst/>
            <a:rect r="r" b="b" t="t" l="l"/>
            <a:pathLst>
              <a:path h="353318" w="353317">
                <a:moveTo>
                  <a:pt x="0" y="0"/>
                </a:moveTo>
                <a:lnTo>
                  <a:pt x="353318" y="0"/>
                </a:lnTo>
                <a:lnTo>
                  <a:pt x="353318" y="353317"/>
                </a:lnTo>
                <a:lnTo>
                  <a:pt x="0" y="353317"/>
                </a:lnTo>
                <a:lnTo>
                  <a:pt x="0" y="0"/>
                </a:lnTo>
                <a:close/>
              </a:path>
            </a:pathLst>
          </a:custGeom>
          <a:blipFill>
            <a:blip r:embed="rId2">
              <a:extLst>
                <a:ext uri="{96DAC541-7B7A-43D3-8B79-37D633B846F1}">
                  <asvg:svgBlip xmlns:asvg="http://schemas.microsoft.com/office/drawing/2016/SVG/main" r:embed="rId3"/>
                </a:ext>
              </a:extLst>
            </a:blip>
            <a:stretch>
              <a:fillRect l="-21052" t="0" r="-21052" b="0"/>
            </a:stretch>
          </a:blipFill>
        </p:spPr>
      </p:sp>
      <p:sp>
        <p:nvSpPr>
          <p:cNvPr name="TextBox 12" id="12"/>
          <p:cNvSpPr txBox="true"/>
          <p:nvPr/>
        </p:nvSpPr>
        <p:spPr>
          <a:xfrm rot="0">
            <a:off x="1308944" y="4967139"/>
            <a:ext cx="2270621" cy="390525"/>
          </a:xfrm>
          <a:prstGeom prst="rect">
            <a:avLst/>
          </a:prstGeom>
        </p:spPr>
        <p:txBody>
          <a:bodyPr anchor="t" rtlCol="false" tIns="0" lIns="0" bIns="0" rIns="0">
            <a:spAutoFit/>
          </a:bodyPr>
          <a:lstStyle/>
          <a:p>
            <a:pPr algn="l">
              <a:lnSpc>
                <a:spcPts val="3000"/>
              </a:lnSpc>
            </a:pPr>
            <a:r>
              <a:rPr lang="en-US" sz="2375">
                <a:solidFill>
                  <a:srgbClr val="F9EEE7"/>
                </a:solidFill>
                <a:latin typeface="Times New Roman"/>
                <a:ea typeface="Times New Roman"/>
                <a:cs typeface="Times New Roman"/>
                <a:sym typeface="Times New Roman"/>
              </a:rPr>
              <a:t>Consistent Growth</a:t>
            </a:r>
          </a:p>
        </p:txBody>
      </p:sp>
      <p:sp>
        <p:nvSpPr>
          <p:cNvPr name="TextBox 13" id="13"/>
          <p:cNvSpPr txBox="true"/>
          <p:nvPr/>
        </p:nvSpPr>
        <p:spPr>
          <a:xfrm rot="0">
            <a:off x="1308944" y="5442496"/>
            <a:ext cx="4699695" cy="1625600"/>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Both brands demonstrate reliable year-over-year growth, with Jaguar showing stronger percentage gains while Land Rover maintains volume leadership.</a:t>
            </a:r>
          </a:p>
        </p:txBody>
      </p:sp>
      <p:grpSp>
        <p:nvGrpSpPr>
          <p:cNvPr name="Group 14" id="14"/>
          <p:cNvGrpSpPr/>
          <p:nvPr/>
        </p:nvGrpSpPr>
        <p:grpSpPr>
          <a:xfrm rot="0">
            <a:off x="6532215" y="3686770"/>
            <a:ext cx="5223421" cy="4206776"/>
            <a:chOff x="0" y="0"/>
            <a:chExt cx="6964562" cy="5609035"/>
          </a:xfrm>
        </p:grpSpPr>
        <p:sp>
          <p:nvSpPr>
            <p:cNvPr name="Freeform 15" id="15"/>
            <p:cNvSpPr/>
            <p:nvPr/>
          </p:nvSpPr>
          <p:spPr>
            <a:xfrm flipH="false" flipV="false" rot="0">
              <a:off x="0" y="0"/>
              <a:ext cx="6964680" cy="5609082"/>
            </a:xfrm>
            <a:custGeom>
              <a:avLst/>
              <a:gdLst/>
              <a:ahLst/>
              <a:cxnLst/>
              <a:rect r="r" b="b" t="t" l="l"/>
              <a:pathLst>
                <a:path h="5609082" w="6964680">
                  <a:moveTo>
                    <a:pt x="0" y="52451"/>
                  </a:moveTo>
                  <a:cubicBezTo>
                    <a:pt x="0" y="23495"/>
                    <a:pt x="23495" y="0"/>
                    <a:pt x="52451" y="0"/>
                  </a:cubicBezTo>
                  <a:lnTo>
                    <a:pt x="6912229" y="0"/>
                  </a:lnTo>
                  <a:cubicBezTo>
                    <a:pt x="6941186" y="0"/>
                    <a:pt x="6964680" y="23495"/>
                    <a:pt x="6964680" y="52451"/>
                  </a:cubicBezTo>
                  <a:lnTo>
                    <a:pt x="6964680" y="5556631"/>
                  </a:lnTo>
                  <a:cubicBezTo>
                    <a:pt x="6964680" y="5585587"/>
                    <a:pt x="6941186" y="5609082"/>
                    <a:pt x="6912229" y="5609082"/>
                  </a:cubicBezTo>
                  <a:lnTo>
                    <a:pt x="52451" y="5609082"/>
                  </a:lnTo>
                  <a:cubicBezTo>
                    <a:pt x="23495" y="5609082"/>
                    <a:pt x="0" y="5585587"/>
                    <a:pt x="0" y="5556631"/>
                  </a:cubicBezTo>
                  <a:close/>
                </a:path>
              </a:pathLst>
            </a:custGeom>
            <a:solidFill>
              <a:srgbClr val="315251"/>
            </a:solidFill>
            <a:ln w="12700">
              <a:solidFill>
                <a:srgbClr val="000000"/>
              </a:solidFill>
            </a:ln>
          </p:spPr>
        </p:sp>
      </p:grpSp>
      <p:grpSp>
        <p:nvGrpSpPr>
          <p:cNvPr name="Group 16" id="16"/>
          <p:cNvGrpSpPr/>
          <p:nvPr/>
        </p:nvGrpSpPr>
        <p:grpSpPr>
          <a:xfrm rot="0">
            <a:off x="6794004" y="3948559"/>
            <a:ext cx="785366" cy="785366"/>
            <a:chOff x="0" y="0"/>
            <a:chExt cx="1047155" cy="1047155"/>
          </a:xfrm>
        </p:grpSpPr>
        <p:sp>
          <p:nvSpPr>
            <p:cNvPr name="Freeform 17" id="17"/>
            <p:cNvSpPr/>
            <p:nvPr/>
          </p:nvSpPr>
          <p:spPr>
            <a:xfrm flipH="false" flipV="false" rot="0">
              <a:off x="0" y="0"/>
              <a:ext cx="1047115" cy="1047115"/>
            </a:xfrm>
            <a:custGeom>
              <a:avLst/>
              <a:gdLst/>
              <a:ahLst/>
              <a:cxnLst/>
              <a:rect r="r" b="b" t="t" l="l"/>
              <a:pathLst>
                <a:path h="1047115" w="1047115">
                  <a:moveTo>
                    <a:pt x="0" y="523621"/>
                  </a:moveTo>
                  <a:cubicBezTo>
                    <a:pt x="0" y="234442"/>
                    <a:pt x="234442" y="0"/>
                    <a:pt x="523621" y="0"/>
                  </a:cubicBezTo>
                  <a:cubicBezTo>
                    <a:pt x="812800" y="0"/>
                    <a:pt x="1047115" y="234442"/>
                    <a:pt x="1047115" y="523621"/>
                  </a:cubicBezTo>
                  <a:cubicBezTo>
                    <a:pt x="1047115" y="812800"/>
                    <a:pt x="812800" y="1047115"/>
                    <a:pt x="523621" y="1047115"/>
                  </a:cubicBezTo>
                  <a:cubicBezTo>
                    <a:pt x="234442" y="1047115"/>
                    <a:pt x="0" y="812800"/>
                    <a:pt x="0" y="523621"/>
                  </a:cubicBezTo>
                  <a:close/>
                </a:path>
              </a:pathLst>
            </a:custGeom>
            <a:solidFill>
              <a:srgbClr val="EF9C82"/>
            </a:solidFill>
            <a:ln w="12700">
              <a:solidFill>
                <a:srgbClr val="000000"/>
              </a:solidFill>
            </a:ln>
          </p:spPr>
        </p:sp>
      </p:grpSp>
      <p:sp>
        <p:nvSpPr>
          <p:cNvPr name="Freeform 18" id="18" descr="preencoded.png"/>
          <p:cNvSpPr/>
          <p:nvPr/>
        </p:nvSpPr>
        <p:spPr>
          <a:xfrm flipH="false" flipV="false" rot="0">
            <a:off x="7009954" y="4164509"/>
            <a:ext cx="353318" cy="353318"/>
          </a:xfrm>
          <a:custGeom>
            <a:avLst/>
            <a:gdLst/>
            <a:ahLst/>
            <a:cxnLst/>
            <a:rect r="r" b="b" t="t" l="l"/>
            <a:pathLst>
              <a:path h="353318" w="353318">
                <a:moveTo>
                  <a:pt x="0" y="0"/>
                </a:moveTo>
                <a:lnTo>
                  <a:pt x="353317" y="0"/>
                </a:lnTo>
                <a:lnTo>
                  <a:pt x="353317" y="353317"/>
                </a:lnTo>
                <a:lnTo>
                  <a:pt x="0" y="353317"/>
                </a:lnTo>
                <a:lnTo>
                  <a:pt x="0" y="0"/>
                </a:lnTo>
                <a:close/>
              </a:path>
            </a:pathLst>
          </a:custGeom>
          <a:blipFill>
            <a:blip r:embed="rId4">
              <a:extLst>
                <a:ext uri="{96DAC541-7B7A-43D3-8B79-37D633B846F1}">
                  <asvg:svgBlip xmlns:asvg="http://schemas.microsoft.com/office/drawing/2016/SVG/main" r:embed="rId5"/>
                </a:ext>
              </a:extLst>
            </a:blip>
            <a:stretch>
              <a:fillRect l="0" t="-1315" r="0" b="-1315"/>
            </a:stretch>
          </a:blipFill>
        </p:spPr>
      </p:sp>
      <p:sp>
        <p:nvSpPr>
          <p:cNvPr name="TextBox 19" id="19"/>
          <p:cNvSpPr txBox="true"/>
          <p:nvPr/>
        </p:nvSpPr>
        <p:spPr>
          <a:xfrm rot="0">
            <a:off x="6794004" y="4967139"/>
            <a:ext cx="2119412" cy="390525"/>
          </a:xfrm>
          <a:prstGeom prst="rect">
            <a:avLst/>
          </a:prstGeom>
        </p:spPr>
        <p:txBody>
          <a:bodyPr anchor="t" rtlCol="false" tIns="0" lIns="0" bIns="0" rIns="0">
            <a:spAutoFit/>
          </a:bodyPr>
          <a:lstStyle/>
          <a:p>
            <a:pPr algn="l">
              <a:lnSpc>
                <a:spcPts val="3000"/>
              </a:lnSpc>
            </a:pPr>
            <a:r>
              <a:rPr lang="en-US" sz="2375">
                <a:solidFill>
                  <a:srgbClr val="F9EEE7"/>
                </a:solidFill>
                <a:latin typeface="Times New Roman"/>
                <a:ea typeface="Times New Roman"/>
                <a:cs typeface="Times New Roman"/>
                <a:sym typeface="Times New Roman"/>
              </a:rPr>
              <a:t>Seasonal Patterns</a:t>
            </a:r>
          </a:p>
        </p:txBody>
      </p:sp>
      <p:sp>
        <p:nvSpPr>
          <p:cNvPr name="TextBox 20" id="20"/>
          <p:cNvSpPr txBox="true"/>
          <p:nvPr/>
        </p:nvSpPr>
        <p:spPr>
          <a:xfrm rot="0">
            <a:off x="6794004" y="5442496"/>
            <a:ext cx="4699844" cy="1625600"/>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Q4 consistently delivers 26-27% of annual volume, requiring strategic inventory and marketing planning to capitalize on peak demand periods.</a:t>
            </a:r>
          </a:p>
        </p:txBody>
      </p:sp>
      <p:grpSp>
        <p:nvGrpSpPr>
          <p:cNvPr name="Group 21" id="21"/>
          <p:cNvGrpSpPr/>
          <p:nvPr/>
        </p:nvGrpSpPr>
        <p:grpSpPr>
          <a:xfrm rot="0">
            <a:off x="12017425" y="3686770"/>
            <a:ext cx="5223421" cy="4206776"/>
            <a:chOff x="0" y="0"/>
            <a:chExt cx="6964562" cy="5609035"/>
          </a:xfrm>
        </p:grpSpPr>
        <p:sp>
          <p:nvSpPr>
            <p:cNvPr name="Freeform 22" id="22"/>
            <p:cNvSpPr/>
            <p:nvPr/>
          </p:nvSpPr>
          <p:spPr>
            <a:xfrm flipH="false" flipV="false" rot="0">
              <a:off x="0" y="0"/>
              <a:ext cx="6964680" cy="5609082"/>
            </a:xfrm>
            <a:custGeom>
              <a:avLst/>
              <a:gdLst/>
              <a:ahLst/>
              <a:cxnLst/>
              <a:rect r="r" b="b" t="t" l="l"/>
              <a:pathLst>
                <a:path h="5609082" w="6964680">
                  <a:moveTo>
                    <a:pt x="0" y="52451"/>
                  </a:moveTo>
                  <a:cubicBezTo>
                    <a:pt x="0" y="23495"/>
                    <a:pt x="23495" y="0"/>
                    <a:pt x="52451" y="0"/>
                  </a:cubicBezTo>
                  <a:lnTo>
                    <a:pt x="6912229" y="0"/>
                  </a:lnTo>
                  <a:cubicBezTo>
                    <a:pt x="6941186" y="0"/>
                    <a:pt x="6964680" y="23495"/>
                    <a:pt x="6964680" y="52451"/>
                  </a:cubicBezTo>
                  <a:lnTo>
                    <a:pt x="6964680" y="5556631"/>
                  </a:lnTo>
                  <a:cubicBezTo>
                    <a:pt x="6964680" y="5585587"/>
                    <a:pt x="6941186" y="5609082"/>
                    <a:pt x="6912229" y="5609082"/>
                  </a:cubicBezTo>
                  <a:lnTo>
                    <a:pt x="52451" y="5609082"/>
                  </a:lnTo>
                  <a:cubicBezTo>
                    <a:pt x="23495" y="5609082"/>
                    <a:pt x="0" y="5585587"/>
                    <a:pt x="0" y="5556631"/>
                  </a:cubicBezTo>
                  <a:close/>
                </a:path>
              </a:pathLst>
            </a:custGeom>
            <a:solidFill>
              <a:srgbClr val="315251"/>
            </a:solidFill>
            <a:ln w="12700">
              <a:solidFill>
                <a:srgbClr val="000000"/>
              </a:solidFill>
            </a:ln>
          </p:spPr>
        </p:sp>
      </p:grpSp>
      <p:grpSp>
        <p:nvGrpSpPr>
          <p:cNvPr name="Group 23" id="23"/>
          <p:cNvGrpSpPr/>
          <p:nvPr/>
        </p:nvGrpSpPr>
        <p:grpSpPr>
          <a:xfrm rot="0">
            <a:off x="12279214" y="3948559"/>
            <a:ext cx="785366" cy="785366"/>
            <a:chOff x="0" y="0"/>
            <a:chExt cx="1047155" cy="1047155"/>
          </a:xfrm>
        </p:grpSpPr>
        <p:sp>
          <p:nvSpPr>
            <p:cNvPr name="Freeform 24" id="24"/>
            <p:cNvSpPr/>
            <p:nvPr/>
          </p:nvSpPr>
          <p:spPr>
            <a:xfrm flipH="false" flipV="false" rot="0">
              <a:off x="0" y="0"/>
              <a:ext cx="1047115" cy="1047115"/>
            </a:xfrm>
            <a:custGeom>
              <a:avLst/>
              <a:gdLst/>
              <a:ahLst/>
              <a:cxnLst/>
              <a:rect r="r" b="b" t="t" l="l"/>
              <a:pathLst>
                <a:path h="1047115" w="1047115">
                  <a:moveTo>
                    <a:pt x="0" y="523621"/>
                  </a:moveTo>
                  <a:cubicBezTo>
                    <a:pt x="0" y="234442"/>
                    <a:pt x="234442" y="0"/>
                    <a:pt x="523621" y="0"/>
                  </a:cubicBezTo>
                  <a:cubicBezTo>
                    <a:pt x="812800" y="0"/>
                    <a:pt x="1047115" y="234442"/>
                    <a:pt x="1047115" y="523621"/>
                  </a:cubicBezTo>
                  <a:cubicBezTo>
                    <a:pt x="1047115" y="812800"/>
                    <a:pt x="812800" y="1047115"/>
                    <a:pt x="523621" y="1047115"/>
                  </a:cubicBezTo>
                  <a:cubicBezTo>
                    <a:pt x="234442" y="1047115"/>
                    <a:pt x="0" y="812800"/>
                    <a:pt x="0" y="523621"/>
                  </a:cubicBezTo>
                  <a:close/>
                </a:path>
              </a:pathLst>
            </a:custGeom>
            <a:solidFill>
              <a:srgbClr val="EF9C82"/>
            </a:solidFill>
            <a:ln w="12700">
              <a:solidFill>
                <a:srgbClr val="000000"/>
              </a:solidFill>
            </a:ln>
          </p:spPr>
        </p:sp>
      </p:grpSp>
      <p:sp>
        <p:nvSpPr>
          <p:cNvPr name="Freeform 25" id="25" descr="preencoded.png"/>
          <p:cNvSpPr/>
          <p:nvPr/>
        </p:nvSpPr>
        <p:spPr>
          <a:xfrm flipH="false" flipV="false" rot="0">
            <a:off x="12495162" y="4164509"/>
            <a:ext cx="353317" cy="353318"/>
          </a:xfrm>
          <a:custGeom>
            <a:avLst/>
            <a:gdLst/>
            <a:ahLst/>
            <a:cxnLst/>
            <a:rect r="r" b="b" t="t" l="l"/>
            <a:pathLst>
              <a:path h="353318" w="353317">
                <a:moveTo>
                  <a:pt x="0" y="0"/>
                </a:moveTo>
                <a:lnTo>
                  <a:pt x="353318" y="0"/>
                </a:lnTo>
                <a:lnTo>
                  <a:pt x="353318" y="353317"/>
                </a:lnTo>
                <a:lnTo>
                  <a:pt x="0" y="3533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2279214" y="4967139"/>
            <a:ext cx="2320826" cy="390525"/>
          </a:xfrm>
          <a:prstGeom prst="rect">
            <a:avLst/>
          </a:prstGeom>
        </p:spPr>
        <p:txBody>
          <a:bodyPr anchor="t" rtlCol="false" tIns="0" lIns="0" bIns="0" rIns="0">
            <a:spAutoFit/>
          </a:bodyPr>
          <a:lstStyle/>
          <a:p>
            <a:pPr algn="l">
              <a:lnSpc>
                <a:spcPts val="3000"/>
              </a:lnSpc>
            </a:pPr>
            <a:r>
              <a:rPr lang="en-US" sz="2375">
                <a:solidFill>
                  <a:srgbClr val="F9EEE7"/>
                </a:solidFill>
                <a:latin typeface="Times New Roman"/>
                <a:ea typeface="Times New Roman"/>
                <a:cs typeface="Times New Roman"/>
                <a:sym typeface="Times New Roman"/>
              </a:rPr>
              <a:t>Market Positioning</a:t>
            </a:r>
          </a:p>
        </p:txBody>
      </p:sp>
      <p:sp>
        <p:nvSpPr>
          <p:cNvPr name="TextBox 27" id="27"/>
          <p:cNvSpPr txBox="true"/>
          <p:nvPr/>
        </p:nvSpPr>
        <p:spPr>
          <a:xfrm rot="0">
            <a:off x="12279214" y="5442496"/>
            <a:ext cx="4699844" cy="1625600"/>
          </a:xfrm>
          <a:prstGeom prst="rect">
            <a:avLst/>
          </a:prstGeom>
        </p:spPr>
        <p:txBody>
          <a:bodyPr anchor="t" rtlCol="false" tIns="0" lIns="0" bIns="0" rIns="0">
            <a:spAutoFit/>
          </a:bodyPr>
          <a:lstStyle/>
          <a:p>
            <a:pPr algn="l">
              <a:lnSpc>
                <a:spcPts val="3250"/>
              </a:lnSpc>
            </a:pPr>
            <a:r>
              <a:rPr lang="en-US" sz="2000">
                <a:solidFill>
                  <a:srgbClr val="F9EEE7"/>
                </a:solidFill>
                <a:latin typeface="Times New Roman"/>
                <a:ea typeface="Times New Roman"/>
                <a:cs typeface="Times New Roman"/>
                <a:sym typeface="Times New Roman"/>
              </a:rPr>
              <a:t>Land Rover's 52% share of combined volume reflects its broader product portfolio and stronger SUV market positioning versus Jaguar's luxury sedan focus.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6" id="6"/>
          <p:cNvGrpSpPr/>
          <p:nvPr/>
        </p:nvGrpSpPr>
        <p:grpSpPr>
          <a:xfrm rot="0">
            <a:off x="0" y="0"/>
            <a:ext cx="18288000" cy="2858840"/>
            <a:chOff x="0" y="0"/>
            <a:chExt cx="24384000" cy="3811787"/>
          </a:xfrm>
        </p:grpSpPr>
        <p:sp>
          <p:nvSpPr>
            <p:cNvPr name="Freeform 7" id="7" descr="preencoded.png"/>
            <p:cNvSpPr/>
            <p:nvPr/>
          </p:nvSpPr>
          <p:spPr>
            <a:xfrm flipH="false" flipV="false" rot="0">
              <a:off x="0" y="0"/>
              <a:ext cx="24384000" cy="3811778"/>
            </a:xfrm>
            <a:custGeom>
              <a:avLst/>
              <a:gdLst/>
              <a:ahLst/>
              <a:cxnLst/>
              <a:rect r="r" b="b" t="t" l="l"/>
              <a:pathLst>
                <a:path h="3811778" w="24384000">
                  <a:moveTo>
                    <a:pt x="0" y="0"/>
                  </a:moveTo>
                  <a:lnTo>
                    <a:pt x="24384000" y="0"/>
                  </a:lnTo>
                  <a:lnTo>
                    <a:pt x="24384000" y="3811778"/>
                  </a:lnTo>
                  <a:lnTo>
                    <a:pt x="0" y="3811778"/>
                  </a:lnTo>
                  <a:lnTo>
                    <a:pt x="0" y="0"/>
                  </a:lnTo>
                  <a:close/>
                </a:path>
              </a:pathLst>
            </a:custGeom>
            <a:blipFill>
              <a:blip r:embed="rId2"/>
              <a:stretch>
                <a:fillRect l="-23" t="0" r="-23" b="0"/>
              </a:stretch>
            </a:blipFill>
          </p:spPr>
        </p:sp>
      </p:grpSp>
      <p:sp>
        <p:nvSpPr>
          <p:cNvPr name="TextBox 8" id="8"/>
          <p:cNvSpPr txBox="true"/>
          <p:nvPr/>
        </p:nvSpPr>
        <p:spPr>
          <a:xfrm rot="0">
            <a:off x="4064601" y="2902621"/>
            <a:ext cx="10615999" cy="895919"/>
          </a:xfrm>
          <a:prstGeom prst="rect">
            <a:avLst/>
          </a:prstGeom>
        </p:spPr>
        <p:txBody>
          <a:bodyPr anchor="t" rtlCol="false" tIns="0" lIns="0" bIns="0" rIns="0">
            <a:spAutoFit/>
          </a:bodyPr>
          <a:lstStyle/>
          <a:p>
            <a:pPr algn="l">
              <a:lnSpc>
                <a:spcPts val="6895"/>
              </a:lnSpc>
            </a:pPr>
            <a:r>
              <a:rPr lang="en-US" sz="5499" b="true">
                <a:solidFill>
                  <a:srgbClr val="FFD9BE"/>
                </a:solidFill>
                <a:latin typeface="Times New Roman Bold"/>
                <a:ea typeface="Times New Roman Bold"/>
                <a:cs typeface="Times New Roman Bold"/>
                <a:sym typeface="Times New Roman Bold"/>
              </a:rPr>
              <a:t>Strategic Recommendations</a:t>
            </a:r>
          </a:p>
        </p:txBody>
      </p:sp>
      <p:sp>
        <p:nvSpPr>
          <p:cNvPr name="TextBox 9" id="9"/>
          <p:cNvSpPr txBox="true"/>
          <p:nvPr/>
        </p:nvSpPr>
        <p:spPr>
          <a:xfrm rot="0">
            <a:off x="532406" y="4256833"/>
            <a:ext cx="4517327" cy="550545"/>
          </a:xfrm>
          <a:prstGeom prst="rect">
            <a:avLst/>
          </a:prstGeom>
        </p:spPr>
        <p:txBody>
          <a:bodyPr anchor="t" rtlCol="false" tIns="0" lIns="0" bIns="0" rIns="0">
            <a:spAutoFit/>
          </a:bodyPr>
          <a:lstStyle/>
          <a:p>
            <a:pPr algn="l">
              <a:lnSpc>
                <a:spcPts val="4200"/>
              </a:lnSpc>
            </a:pPr>
            <a:r>
              <a:rPr lang="en-US" sz="3300" u="sng">
                <a:solidFill>
                  <a:srgbClr val="F9EEE7"/>
                </a:solidFill>
                <a:latin typeface="Times New Roman"/>
                <a:ea typeface="Times New Roman"/>
                <a:cs typeface="Times New Roman"/>
                <a:sym typeface="Times New Roman"/>
              </a:rPr>
              <a:t>Focus on Winners</a:t>
            </a:r>
          </a:p>
        </p:txBody>
      </p:sp>
      <p:sp>
        <p:nvSpPr>
          <p:cNvPr name="TextBox 10" id="10"/>
          <p:cNvSpPr txBox="true"/>
          <p:nvPr/>
        </p:nvSpPr>
        <p:spPr>
          <a:xfrm rot="0">
            <a:off x="532406" y="4981575"/>
            <a:ext cx="8382697" cy="1347924"/>
          </a:xfrm>
          <a:prstGeom prst="rect">
            <a:avLst/>
          </a:prstGeom>
        </p:spPr>
        <p:txBody>
          <a:bodyPr anchor="t" rtlCol="false" tIns="0" lIns="0" bIns="0" rIns="0">
            <a:spAutoFit/>
          </a:bodyPr>
          <a:lstStyle/>
          <a:p>
            <a:pPr algn="l">
              <a:lnSpc>
                <a:spcPts val="5421"/>
              </a:lnSpc>
            </a:pPr>
            <a:r>
              <a:rPr lang="en-US" sz="3300">
                <a:solidFill>
                  <a:srgbClr val="F9EEE7"/>
                </a:solidFill>
                <a:latin typeface="Times New Roman"/>
                <a:ea typeface="Times New Roman"/>
                <a:cs typeface="Times New Roman"/>
                <a:sym typeface="Times New Roman"/>
              </a:rPr>
              <a:t>Prioritize production of high-demand models: Range Rover Sport, Discovery and Range Rover</a:t>
            </a:r>
          </a:p>
        </p:txBody>
      </p:sp>
      <p:sp>
        <p:nvSpPr>
          <p:cNvPr name="TextBox 11" id="11"/>
          <p:cNvSpPr txBox="true"/>
          <p:nvPr/>
        </p:nvSpPr>
        <p:spPr>
          <a:xfrm rot="0">
            <a:off x="9372600" y="4256833"/>
            <a:ext cx="4773701" cy="550545"/>
          </a:xfrm>
          <a:prstGeom prst="rect">
            <a:avLst/>
          </a:prstGeom>
        </p:spPr>
        <p:txBody>
          <a:bodyPr anchor="t" rtlCol="false" tIns="0" lIns="0" bIns="0" rIns="0">
            <a:spAutoFit/>
          </a:bodyPr>
          <a:lstStyle/>
          <a:p>
            <a:pPr algn="l">
              <a:lnSpc>
                <a:spcPts val="4200"/>
              </a:lnSpc>
            </a:pPr>
            <a:r>
              <a:rPr lang="en-US" sz="3300" u="sng">
                <a:solidFill>
                  <a:srgbClr val="F9EEE7"/>
                </a:solidFill>
                <a:latin typeface="Times New Roman"/>
                <a:ea typeface="Times New Roman"/>
                <a:cs typeface="Times New Roman"/>
                <a:sym typeface="Times New Roman"/>
              </a:rPr>
              <a:t>Reduce Excess Stock</a:t>
            </a:r>
          </a:p>
        </p:txBody>
      </p:sp>
      <p:sp>
        <p:nvSpPr>
          <p:cNvPr name="TextBox 12" id="12"/>
          <p:cNvSpPr txBox="true"/>
          <p:nvPr/>
        </p:nvSpPr>
        <p:spPr>
          <a:xfrm rot="0">
            <a:off x="9372600" y="4981575"/>
            <a:ext cx="7886403" cy="1347924"/>
          </a:xfrm>
          <a:prstGeom prst="rect">
            <a:avLst/>
          </a:prstGeom>
        </p:spPr>
        <p:txBody>
          <a:bodyPr anchor="t" rtlCol="false" tIns="0" lIns="0" bIns="0" rIns="0">
            <a:spAutoFit/>
          </a:bodyPr>
          <a:lstStyle/>
          <a:p>
            <a:pPr algn="l">
              <a:lnSpc>
                <a:spcPts val="5421"/>
              </a:lnSpc>
            </a:pPr>
            <a:r>
              <a:rPr lang="en-US" sz="3300">
                <a:solidFill>
                  <a:srgbClr val="F9EEE7"/>
                </a:solidFill>
                <a:latin typeface="Times New Roman"/>
                <a:ea typeface="Times New Roman"/>
                <a:cs typeface="Times New Roman"/>
                <a:sym typeface="Times New Roman"/>
              </a:rPr>
              <a:t>Control production to avoid oversupply and align wholesale with retail demand</a:t>
            </a:r>
          </a:p>
        </p:txBody>
      </p:sp>
      <p:sp>
        <p:nvSpPr>
          <p:cNvPr name="TextBox 13" id="13"/>
          <p:cNvSpPr txBox="true"/>
          <p:nvPr/>
        </p:nvSpPr>
        <p:spPr>
          <a:xfrm rot="0">
            <a:off x="532406" y="7404416"/>
            <a:ext cx="4164813" cy="550545"/>
          </a:xfrm>
          <a:prstGeom prst="rect">
            <a:avLst/>
          </a:prstGeom>
        </p:spPr>
        <p:txBody>
          <a:bodyPr anchor="t" rtlCol="false" tIns="0" lIns="0" bIns="0" rIns="0">
            <a:spAutoFit/>
          </a:bodyPr>
          <a:lstStyle/>
          <a:p>
            <a:pPr algn="l">
              <a:lnSpc>
                <a:spcPts val="4200"/>
              </a:lnSpc>
            </a:pPr>
            <a:r>
              <a:rPr lang="en-US" sz="3300" u="sng">
                <a:solidFill>
                  <a:srgbClr val="F9EEE7"/>
                </a:solidFill>
                <a:latin typeface="Times New Roman"/>
                <a:ea typeface="Times New Roman"/>
                <a:cs typeface="Times New Roman"/>
                <a:sym typeface="Times New Roman"/>
              </a:rPr>
              <a:t>Improve Forecasting</a:t>
            </a:r>
          </a:p>
        </p:txBody>
      </p:sp>
      <p:sp>
        <p:nvSpPr>
          <p:cNvPr name="TextBox 14" id="14"/>
          <p:cNvSpPr txBox="true"/>
          <p:nvPr/>
        </p:nvSpPr>
        <p:spPr>
          <a:xfrm rot="0">
            <a:off x="479335" y="8297861"/>
            <a:ext cx="8435767" cy="1347924"/>
          </a:xfrm>
          <a:prstGeom prst="rect">
            <a:avLst/>
          </a:prstGeom>
        </p:spPr>
        <p:txBody>
          <a:bodyPr anchor="t" rtlCol="false" tIns="0" lIns="0" bIns="0" rIns="0">
            <a:spAutoFit/>
          </a:bodyPr>
          <a:lstStyle/>
          <a:p>
            <a:pPr algn="l">
              <a:lnSpc>
                <a:spcPts val="5421"/>
              </a:lnSpc>
            </a:pPr>
            <a:r>
              <a:rPr lang="en-US" sz="3300">
                <a:solidFill>
                  <a:srgbClr val="F9EEE7"/>
                </a:solidFill>
                <a:latin typeface="Times New Roman"/>
                <a:ea typeface="Times New Roman"/>
                <a:cs typeface="Times New Roman"/>
                <a:sym typeface="Times New Roman"/>
              </a:rPr>
              <a:t>Enhance demand-supply alignment using quarterly trends and model-level forecasts</a:t>
            </a:r>
          </a:p>
        </p:txBody>
      </p:sp>
      <p:sp>
        <p:nvSpPr>
          <p:cNvPr name="TextBox 15" id="15"/>
          <p:cNvSpPr txBox="true"/>
          <p:nvPr/>
        </p:nvSpPr>
        <p:spPr>
          <a:xfrm rot="0">
            <a:off x="9372600" y="7404416"/>
            <a:ext cx="4773701" cy="550545"/>
          </a:xfrm>
          <a:prstGeom prst="rect">
            <a:avLst/>
          </a:prstGeom>
        </p:spPr>
        <p:txBody>
          <a:bodyPr anchor="t" rtlCol="false" tIns="0" lIns="0" bIns="0" rIns="0">
            <a:spAutoFit/>
          </a:bodyPr>
          <a:lstStyle/>
          <a:p>
            <a:pPr algn="l">
              <a:lnSpc>
                <a:spcPts val="4200"/>
              </a:lnSpc>
            </a:pPr>
            <a:r>
              <a:rPr lang="en-US" sz="3300" u="sng">
                <a:solidFill>
                  <a:srgbClr val="F9EEE7"/>
                </a:solidFill>
                <a:latin typeface="Times New Roman"/>
                <a:ea typeface="Times New Roman"/>
                <a:cs typeface="Times New Roman"/>
                <a:sym typeface="Times New Roman"/>
              </a:rPr>
              <a:t>Strengthen Strategy</a:t>
            </a:r>
          </a:p>
        </p:txBody>
      </p:sp>
      <p:sp>
        <p:nvSpPr>
          <p:cNvPr name="TextBox 16" id="16"/>
          <p:cNvSpPr txBox="true"/>
          <p:nvPr/>
        </p:nvSpPr>
        <p:spPr>
          <a:xfrm rot="0">
            <a:off x="9372600" y="8297861"/>
            <a:ext cx="8655524" cy="1347924"/>
          </a:xfrm>
          <a:prstGeom prst="rect">
            <a:avLst/>
          </a:prstGeom>
        </p:spPr>
        <p:txBody>
          <a:bodyPr anchor="t" rtlCol="false" tIns="0" lIns="0" bIns="0" rIns="0">
            <a:spAutoFit/>
          </a:bodyPr>
          <a:lstStyle/>
          <a:p>
            <a:pPr algn="l">
              <a:lnSpc>
                <a:spcPts val="5421"/>
              </a:lnSpc>
            </a:pPr>
            <a:r>
              <a:rPr lang="en-US" sz="3300">
                <a:solidFill>
                  <a:srgbClr val="F9EEE7"/>
                </a:solidFill>
                <a:latin typeface="Times New Roman"/>
                <a:ea typeface="Times New Roman"/>
                <a:cs typeface="Times New Roman"/>
                <a:sym typeface="Times New Roman"/>
              </a:rPr>
              <a:t>Address declining sales trend through targeted marketing and operational efficiency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sp>
        <p:nvSpPr>
          <p:cNvPr name="TextBox 6" id="6"/>
          <p:cNvSpPr txBox="true"/>
          <p:nvPr/>
        </p:nvSpPr>
        <p:spPr>
          <a:xfrm rot="0">
            <a:off x="1346299" y="620658"/>
            <a:ext cx="7040612" cy="889000"/>
          </a:xfrm>
          <a:prstGeom prst="rect">
            <a:avLst/>
          </a:prstGeom>
        </p:spPr>
        <p:txBody>
          <a:bodyPr anchor="t" rtlCol="false" tIns="0" lIns="0" bIns="0" rIns="0">
            <a:spAutoFit/>
          </a:bodyPr>
          <a:lstStyle/>
          <a:p>
            <a:pPr algn="l">
              <a:lnSpc>
                <a:spcPts val="6875"/>
              </a:lnSpc>
            </a:pPr>
            <a:r>
              <a:rPr lang="en-US" sz="5500" b="true">
                <a:solidFill>
                  <a:srgbClr val="FFD9BE"/>
                </a:solidFill>
                <a:latin typeface="Times New Roman Bold"/>
                <a:ea typeface="Times New Roman Bold"/>
                <a:cs typeface="Times New Roman Bold"/>
                <a:sym typeface="Times New Roman Bold"/>
              </a:rPr>
              <a:t>Project Objectives</a:t>
            </a:r>
          </a:p>
        </p:txBody>
      </p:sp>
      <p:grpSp>
        <p:nvGrpSpPr>
          <p:cNvPr name="Group 7" id="7"/>
          <p:cNvGrpSpPr/>
          <p:nvPr/>
        </p:nvGrpSpPr>
        <p:grpSpPr>
          <a:xfrm rot="0">
            <a:off x="1047155" y="1729188"/>
            <a:ext cx="7947272" cy="3704824"/>
            <a:chOff x="0" y="0"/>
            <a:chExt cx="10596363" cy="4939766"/>
          </a:xfrm>
        </p:grpSpPr>
        <p:sp>
          <p:nvSpPr>
            <p:cNvPr name="Freeform 8" id="8"/>
            <p:cNvSpPr/>
            <p:nvPr/>
          </p:nvSpPr>
          <p:spPr>
            <a:xfrm flipH="false" flipV="false" rot="0">
              <a:off x="0" y="0"/>
              <a:ext cx="10596373" cy="4939687"/>
            </a:xfrm>
            <a:custGeom>
              <a:avLst/>
              <a:gdLst/>
              <a:ahLst/>
              <a:cxnLst/>
              <a:rect r="r" b="b" t="t" l="l"/>
              <a:pathLst>
                <a:path h="4939687" w="10596373">
                  <a:moveTo>
                    <a:pt x="0" y="65721"/>
                  </a:moveTo>
                  <a:cubicBezTo>
                    <a:pt x="0" y="29442"/>
                    <a:pt x="26797" y="0"/>
                    <a:pt x="59817" y="0"/>
                  </a:cubicBezTo>
                  <a:lnTo>
                    <a:pt x="10536555" y="0"/>
                  </a:lnTo>
                  <a:cubicBezTo>
                    <a:pt x="10569575" y="0"/>
                    <a:pt x="10596373" y="29442"/>
                    <a:pt x="10596373" y="65721"/>
                  </a:cubicBezTo>
                  <a:lnTo>
                    <a:pt x="10596373" y="4873966"/>
                  </a:lnTo>
                  <a:cubicBezTo>
                    <a:pt x="10596373" y="4910246"/>
                    <a:pt x="10569575" y="4939687"/>
                    <a:pt x="10536555" y="4939687"/>
                  </a:cubicBezTo>
                  <a:lnTo>
                    <a:pt x="59817" y="4939687"/>
                  </a:lnTo>
                  <a:cubicBezTo>
                    <a:pt x="26797" y="4939687"/>
                    <a:pt x="0" y="4910246"/>
                    <a:pt x="0" y="4873966"/>
                  </a:cubicBezTo>
                  <a:close/>
                </a:path>
              </a:pathLst>
            </a:custGeom>
            <a:solidFill>
              <a:srgbClr val="315251"/>
            </a:solidFill>
          </p:spPr>
        </p:sp>
      </p:grpSp>
      <p:sp>
        <p:nvSpPr>
          <p:cNvPr name="TextBox 9" id="9"/>
          <p:cNvSpPr txBox="true"/>
          <p:nvPr/>
        </p:nvSpPr>
        <p:spPr>
          <a:xfrm rot="0">
            <a:off x="2564234" y="2119282"/>
            <a:ext cx="5598114" cy="541020"/>
          </a:xfrm>
          <a:prstGeom prst="rect">
            <a:avLst/>
          </a:prstGeom>
        </p:spPr>
        <p:txBody>
          <a:bodyPr anchor="t" rtlCol="false" tIns="0" lIns="0" bIns="0" rIns="0">
            <a:spAutoFit/>
          </a:bodyPr>
          <a:lstStyle/>
          <a:p>
            <a:pPr algn="l">
              <a:lnSpc>
                <a:spcPts val="4125"/>
              </a:lnSpc>
            </a:pPr>
            <a:r>
              <a:rPr lang="en-US" sz="3300">
                <a:solidFill>
                  <a:srgbClr val="F9EEE7"/>
                </a:solidFill>
                <a:latin typeface="Times New Roman"/>
                <a:ea typeface="Times New Roman"/>
                <a:cs typeface="Times New Roman"/>
                <a:sym typeface="Times New Roman"/>
              </a:rPr>
              <a:t>Analyze Historical Data</a:t>
            </a:r>
          </a:p>
        </p:txBody>
      </p:sp>
      <p:sp>
        <p:nvSpPr>
          <p:cNvPr name="TextBox 10" id="10"/>
          <p:cNvSpPr txBox="true"/>
          <p:nvPr/>
        </p:nvSpPr>
        <p:spPr>
          <a:xfrm rot="0">
            <a:off x="1475742" y="3113378"/>
            <a:ext cx="6781726" cy="2004523"/>
          </a:xfrm>
          <a:prstGeom prst="rect">
            <a:avLst/>
          </a:prstGeom>
        </p:spPr>
        <p:txBody>
          <a:bodyPr anchor="t" rtlCol="false" tIns="0" lIns="0" bIns="0" rIns="0">
            <a:spAutoFit/>
          </a:bodyPr>
          <a:lstStyle/>
          <a:p>
            <a:pPr algn="l">
              <a:lnSpc>
                <a:spcPts val="5351"/>
              </a:lnSpc>
            </a:pPr>
            <a:r>
              <a:rPr lang="en-US" sz="3300">
                <a:solidFill>
                  <a:srgbClr val="F9EEE7"/>
                </a:solidFill>
                <a:latin typeface="Times New Roman"/>
                <a:ea typeface="Times New Roman"/>
                <a:cs typeface="Times New Roman"/>
                <a:sym typeface="Times New Roman"/>
              </a:rPr>
              <a:t>Examine sales and distribution data including annually, quarterly sales (Q1–Q4) by car &amp; models</a:t>
            </a:r>
          </a:p>
        </p:txBody>
      </p:sp>
      <p:grpSp>
        <p:nvGrpSpPr>
          <p:cNvPr name="Group 11" id="11"/>
          <p:cNvGrpSpPr/>
          <p:nvPr/>
        </p:nvGrpSpPr>
        <p:grpSpPr>
          <a:xfrm rot="0">
            <a:off x="9293572" y="1729188"/>
            <a:ext cx="7947272" cy="3704824"/>
            <a:chOff x="0" y="0"/>
            <a:chExt cx="10596363" cy="4939766"/>
          </a:xfrm>
        </p:grpSpPr>
        <p:sp>
          <p:nvSpPr>
            <p:cNvPr name="Freeform 12" id="12"/>
            <p:cNvSpPr/>
            <p:nvPr/>
          </p:nvSpPr>
          <p:spPr>
            <a:xfrm flipH="false" flipV="false" rot="0">
              <a:off x="0" y="0"/>
              <a:ext cx="10596373" cy="4939687"/>
            </a:xfrm>
            <a:custGeom>
              <a:avLst/>
              <a:gdLst/>
              <a:ahLst/>
              <a:cxnLst/>
              <a:rect r="r" b="b" t="t" l="l"/>
              <a:pathLst>
                <a:path h="4939687" w="10596373">
                  <a:moveTo>
                    <a:pt x="0" y="65721"/>
                  </a:moveTo>
                  <a:cubicBezTo>
                    <a:pt x="0" y="29442"/>
                    <a:pt x="26797" y="0"/>
                    <a:pt x="59817" y="0"/>
                  </a:cubicBezTo>
                  <a:lnTo>
                    <a:pt x="10536555" y="0"/>
                  </a:lnTo>
                  <a:cubicBezTo>
                    <a:pt x="10569575" y="0"/>
                    <a:pt x="10596373" y="29442"/>
                    <a:pt x="10596373" y="65721"/>
                  </a:cubicBezTo>
                  <a:lnTo>
                    <a:pt x="10596373" y="4873966"/>
                  </a:lnTo>
                  <a:cubicBezTo>
                    <a:pt x="10596373" y="4910246"/>
                    <a:pt x="10569575" y="4939687"/>
                    <a:pt x="10536555" y="4939687"/>
                  </a:cubicBezTo>
                  <a:lnTo>
                    <a:pt x="59817" y="4939687"/>
                  </a:lnTo>
                  <a:cubicBezTo>
                    <a:pt x="26797" y="4939687"/>
                    <a:pt x="0" y="4910246"/>
                    <a:pt x="0" y="4873966"/>
                  </a:cubicBezTo>
                  <a:close/>
                </a:path>
              </a:pathLst>
            </a:custGeom>
            <a:solidFill>
              <a:srgbClr val="315251"/>
            </a:solidFill>
          </p:spPr>
        </p:sp>
      </p:grpSp>
      <p:grpSp>
        <p:nvGrpSpPr>
          <p:cNvPr name="Group 13" id="13"/>
          <p:cNvGrpSpPr/>
          <p:nvPr/>
        </p:nvGrpSpPr>
        <p:grpSpPr>
          <a:xfrm rot="0">
            <a:off x="9592716" y="2009478"/>
            <a:ext cx="897583" cy="897582"/>
            <a:chOff x="0" y="0"/>
            <a:chExt cx="1196777" cy="1196777"/>
          </a:xfrm>
        </p:grpSpPr>
        <p:sp>
          <p:nvSpPr>
            <p:cNvPr name="Freeform 14" id="14"/>
            <p:cNvSpPr/>
            <p:nvPr/>
          </p:nvSpPr>
          <p:spPr>
            <a:xfrm flipH="false" flipV="false" rot="0">
              <a:off x="0" y="0"/>
              <a:ext cx="1196721" cy="1196721"/>
            </a:xfrm>
            <a:custGeom>
              <a:avLst/>
              <a:gdLst/>
              <a:ahLst/>
              <a:cxnLst/>
              <a:rect r="r" b="b" t="t" l="l"/>
              <a:pathLst>
                <a:path h="1196721" w="1196721">
                  <a:moveTo>
                    <a:pt x="0" y="598424"/>
                  </a:moveTo>
                  <a:cubicBezTo>
                    <a:pt x="0" y="267970"/>
                    <a:pt x="267970" y="0"/>
                    <a:pt x="598424" y="0"/>
                  </a:cubicBezTo>
                  <a:cubicBezTo>
                    <a:pt x="928878" y="0"/>
                    <a:pt x="1196721" y="267970"/>
                    <a:pt x="1196721" y="598424"/>
                  </a:cubicBezTo>
                  <a:cubicBezTo>
                    <a:pt x="1196721" y="928878"/>
                    <a:pt x="928878" y="1196721"/>
                    <a:pt x="598424" y="1196721"/>
                  </a:cubicBezTo>
                  <a:cubicBezTo>
                    <a:pt x="267970" y="1196721"/>
                    <a:pt x="0" y="928878"/>
                    <a:pt x="0" y="598424"/>
                  </a:cubicBezTo>
                  <a:close/>
                </a:path>
              </a:pathLst>
            </a:custGeom>
            <a:solidFill>
              <a:srgbClr val="EF9C82"/>
            </a:solidFill>
          </p:spPr>
        </p:sp>
      </p:grpSp>
      <p:sp>
        <p:nvSpPr>
          <p:cNvPr name="Freeform 15" id="15" descr="preencoded.png"/>
          <p:cNvSpPr/>
          <p:nvPr/>
        </p:nvSpPr>
        <p:spPr>
          <a:xfrm flipH="false" flipV="false" rot="0">
            <a:off x="9839474" y="2256383"/>
            <a:ext cx="403920" cy="403920"/>
          </a:xfrm>
          <a:custGeom>
            <a:avLst/>
            <a:gdLst/>
            <a:ahLst/>
            <a:cxnLst/>
            <a:rect r="r" b="b" t="t" l="l"/>
            <a:pathLst>
              <a:path h="403920" w="403920">
                <a:moveTo>
                  <a:pt x="0" y="0"/>
                </a:moveTo>
                <a:lnTo>
                  <a:pt x="403920" y="0"/>
                </a:lnTo>
                <a:lnTo>
                  <a:pt x="403920" y="403919"/>
                </a:lnTo>
                <a:lnTo>
                  <a:pt x="0" y="403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0814149" y="2069783"/>
            <a:ext cx="4417540" cy="541020"/>
          </a:xfrm>
          <a:prstGeom prst="rect">
            <a:avLst/>
          </a:prstGeom>
        </p:spPr>
        <p:txBody>
          <a:bodyPr anchor="t" rtlCol="false" tIns="0" lIns="0" bIns="0" rIns="0">
            <a:spAutoFit/>
          </a:bodyPr>
          <a:lstStyle/>
          <a:p>
            <a:pPr algn="l">
              <a:lnSpc>
                <a:spcPts val="4125"/>
              </a:lnSpc>
            </a:pPr>
            <a:r>
              <a:rPr lang="en-US" sz="3300">
                <a:solidFill>
                  <a:srgbClr val="F9EEE7"/>
                </a:solidFill>
                <a:latin typeface="Times New Roman"/>
                <a:ea typeface="Times New Roman"/>
                <a:cs typeface="Times New Roman"/>
                <a:sym typeface="Times New Roman"/>
              </a:rPr>
              <a:t>Optimize Inventory</a:t>
            </a:r>
          </a:p>
        </p:txBody>
      </p:sp>
      <p:sp>
        <p:nvSpPr>
          <p:cNvPr name="TextBox 17" id="17"/>
          <p:cNvSpPr txBox="true"/>
          <p:nvPr/>
        </p:nvSpPr>
        <p:spPr>
          <a:xfrm rot="0">
            <a:off x="9592717" y="3113378"/>
            <a:ext cx="7348984" cy="1328248"/>
          </a:xfrm>
          <a:prstGeom prst="rect">
            <a:avLst/>
          </a:prstGeom>
        </p:spPr>
        <p:txBody>
          <a:bodyPr anchor="t" rtlCol="false" tIns="0" lIns="0" bIns="0" rIns="0">
            <a:spAutoFit/>
          </a:bodyPr>
          <a:lstStyle/>
          <a:p>
            <a:pPr algn="l">
              <a:lnSpc>
                <a:spcPts val="5351"/>
              </a:lnSpc>
            </a:pPr>
            <a:r>
              <a:rPr lang="en-US" sz="3300">
                <a:solidFill>
                  <a:srgbClr val="F9EEE7"/>
                </a:solidFill>
                <a:latin typeface="Times New Roman"/>
                <a:ea typeface="Times New Roman"/>
                <a:cs typeface="Times New Roman"/>
                <a:sym typeface="Times New Roman"/>
              </a:rPr>
              <a:t>Identify high-demand and low-demand models, monitor wholesale vs retail gaps.</a:t>
            </a:r>
          </a:p>
        </p:txBody>
      </p:sp>
      <p:grpSp>
        <p:nvGrpSpPr>
          <p:cNvPr name="Group 18" id="18"/>
          <p:cNvGrpSpPr/>
          <p:nvPr/>
        </p:nvGrpSpPr>
        <p:grpSpPr>
          <a:xfrm rot="0">
            <a:off x="1047155" y="6032301"/>
            <a:ext cx="7947272" cy="3737877"/>
            <a:chOff x="0" y="0"/>
            <a:chExt cx="10596363" cy="4983835"/>
          </a:xfrm>
        </p:grpSpPr>
        <p:sp>
          <p:nvSpPr>
            <p:cNvPr name="Freeform 19" id="19"/>
            <p:cNvSpPr/>
            <p:nvPr/>
          </p:nvSpPr>
          <p:spPr>
            <a:xfrm flipH="false" flipV="false" rot="0">
              <a:off x="0" y="0"/>
              <a:ext cx="10596373" cy="4983756"/>
            </a:xfrm>
            <a:custGeom>
              <a:avLst/>
              <a:gdLst/>
              <a:ahLst/>
              <a:cxnLst/>
              <a:rect r="r" b="b" t="t" l="l"/>
              <a:pathLst>
                <a:path h="4983756" w="10596373">
                  <a:moveTo>
                    <a:pt x="0" y="66307"/>
                  </a:moveTo>
                  <a:cubicBezTo>
                    <a:pt x="0" y="29705"/>
                    <a:pt x="26797" y="0"/>
                    <a:pt x="59817" y="0"/>
                  </a:cubicBezTo>
                  <a:lnTo>
                    <a:pt x="10536555" y="0"/>
                  </a:lnTo>
                  <a:cubicBezTo>
                    <a:pt x="10569575" y="0"/>
                    <a:pt x="10596373" y="29705"/>
                    <a:pt x="10596373" y="66307"/>
                  </a:cubicBezTo>
                  <a:lnTo>
                    <a:pt x="10596373" y="4917449"/>
                  </a:lnTo>
                  <a:cubicBezTo>
                    <a:pt x="10596373" y="4954051"/>
                    <a:pt x="10569575" y="4983756"/>
                    <a:pt x="10536555" y="4983756"/>
                  </a:cubicBezTo>
                  <a:lnTo>
                    <a:pt x="59817" y="4983756"/>
                  </a:lnTo>
                  <a:cubicBezTo>
                    <a:pt x="26797" y="4983756"/>
                    <a:pt x="0" y="4954051"/>
                    <a:pt x="0" y="4917449"/>
                  </a:cubicBezTo>
                  <a:close/>
                </a:path>
              </a:pathLst>
            </a:custGeom>
            <a:solidFill>
              <a:srgbClr val="315251"/>
            </a:solidFill>
          </p:spPr>
        </p:sp>
      </p:grpSp>
      <p:grpSp>
        <p:nvGrpSpPr>
          <p:cNvPr name="Group 20" id="20"/>
          <p:cNvGrpSpPr/>
          <p:nvPr/>
        </p:nvGrpSpPr>
        <p:grpSpPr>
          <a:xfrm rot="0">
            <a:off x="1346299" y="6331446"/>
            <a:ext cx="897583" cy="897582"/>
            <a:chOff x="0" y="0"/>
            <a:chExt cx="1196777" cy="1196777"/>
          </a:xfrm>
        </p:grpSpPr>
        <p:sp>
          <p:nvSpPr>
            <p:cNvPr name="Freeform 21" id="21"/>
            <p:cNvSpPr/>
            <p:nvPr/>
          </p:nvSpPr>
          <p:spPr>
            <a:xfrm flipH="false" flipV="false" rot="0">
              <a:off x="0" y="0"/>
              <a:ext cx="1196721" cy="1196721"/>
            </a:xfrm>
            <a:custGeom>
              <a:avLst/>
              <a:gdLst/>
              <a:ahLst/>
              <a:cxnLst/>
              <a:rect r="r" b="b" t="t" l="l"/>
              <a:pathLst>
                <a:path h="1196721" w="1196721">
                  <a:moveTo>
                    <a:pt x="0" y="598424"/>
                  </a:moveTo>
                  <a:cubicBezTo>
                    <a:pt x="0" y="267970"/>
                    <a:pt x="267970" y="0"/>
                    <a:pt x="598424" y="0"/>
                  </a:cubicBezTo>
                  <a:cubicBezTo>
                    <a:pt x="928878" y="0"/>
                    <a:pt x="1196721" y="267970"/>
                    <a:pt x="1196721" y="598424"/>
                  </a:cubicBezTo>
                  <a:cubicBezTo>
                    <a:pt x="1196721" y="928878"/>
                    <a:pt x="928878" y="1196721"/>
                    <a:pt x="598424" y="1196721"/>
                  </a:cubicBezTo>
                  <a:cubicBezTo>
                    <a:pt x="267970" y="1196721"/>
                    <a:pt x="0" y="928878"/>
                    <a:pt x="0" y="598424"/>
                  </a:cubicBezTo>
                  <a:close/>
                </a:path>
              </a:pathLst>
            </a:custGeom>
            <a:solidFill>
              <a:srgbClr val="EF9C82"/>
            </a:solidFill>
          </p:spPr>
        </p:sp>
      </p:grpSp>
      <p:sp>
        <p:nvSpPr>
          <p:cNvPr name="Freeform 22" id="22" descr="preencoded.png"/>
          <p:cNvSpPr/>
          <p:nvPr/>
        </p:nvSpPr>
        <p:spPr>
          <a:xfrm flipH="false" flipV="false" rot="0">
            <a:off x="1593056" y="6578204"/>
            <a:ext cx="403920" cy="403920"/>
          </a:xfrm>
          <a:custGeom>
            <a:avLst/>
            <a:gdLst/>
            <a:ahLst/>
            <a:cxnLst/>
            <a:rect r="r" b="b" t="t" l="l"/>
            <a:pathLst>
              <a:path h="403920" w="403920">
                <a:moveTo>
                  <a:pt x="0" y="0"/>
                </a:moveTo>
                <a:lnTo>
                  <a:pt x="403920" y="0"/>
                </a:lnTo>
                <a:lnTo>
                  <a:pt x="403920" y="403920"/>
                </a:lnTo>
                <a:lnTo>
                  <a:pt x="0" y="403920"/>
                </a:lnTo>
                <a:lnTo>
                  <a:pt x="0" y="0"/>
                </a:lnTo>
                <a:close/>
              </a:path>
            </a:pathLst>
          </a:custGeom>
          <a:blipFill>
            <a:blip r:embed="rId4">
              <a:extLst>
                <a:ext uri="{96DAC541-7B7A-43D3-8B79-37D633B846F1}">
                  <asvg:svgBlip xmlns:asvg="http://schemas.microsoft.com/office/drawing/2016/SVG/main" r:embed="rId5"/>
                </a:ext>
              </a:extLst>
            </a:blip>
            <a:stretch>
              <a:fillRect l="0" t="-4651" r="0" b="-4651"/>
            </a:stretch>
          </a:blipFill>
        </p:spPr>
      </p:sp>
      <p:sp>
        <p:nvSpPr>
          <p:cNvPr name="TextBox 23" id="23"/>
          <p:cNvSpPr txBox="true"/>
          <p:nvPr/>
        </p:nvSpPr>
        <p:spPr>
          <a:xfrm rot="0">
            <a:off x="2564234" y="6320136"/>
            <a:ext cx="5030856" cy="541020"/>
          </a:xfrm>
          <a:prstGeom prst="rect">
            <a:avLst/>
          </a:prstGeom>
        </p:spPr>
        <p:txBody>
          <a:bodyPr anchor="t" rtlCol="false" tIns="0" lIns="0" bIns="0" rIns="0">
            <a:spAutoFit/>
          </a:bodyPr>
          <a:lstStyle/>
          <a:p>
            <a:pPr algn="l">
              <a:lnSpc>
                <a:spcPts val="4125"/>
              </a:lnSpc>
            </a:pPr>
            <a:r>
              <a:rPr lang="en-US" sz="3300">
                <a:solidFill>
                  <a:srgbClr val="F9EEE7"/>
                </a:solidFill>
                <a:latin typeface="Times New Roman"/>
                <a:ea typeface="Times New Roman"/>
                <a:cs typeface="Times New Roman"/>
                <a:sym typeface="Times New Roman"/>
              </a:rPr>
              <a:t>Support Production Planning</a:t>
            </a:r>
          </a:p>
        </p:txBody>
      </p:sp>
      <p:sp>
        <p:nvSpPr>
          <p:cNvPr name="TextBox 24" id="24"/>
          <p:cNvSpPr txBox="true"/>
          <p:nvPr/>
        </p:nvSpPr>
        <p:spPr>
          <a:xfrm rot="0">
            <a:off x="1475742" y="7727931"/>
            <a:ext cx="7348984" cy="1328248"/>
          </a:xfrm>
          <a:prstGeom prst="rect">
            <a:avLst/>
          </a:prstGeom>
        </p:spPr>
        <p:txBody>
          <a:bodyPr anchor="t" rtlCol="false" tIns="0" lIns="0" bIns="0" rIns="0">
            <a:spAutoFit/>
          </a:bodyPr>
          <a:lstStyle/>
          <a:p>
            <a:pPr algn="l">
              <a:lnSpc>
                <a:spcPts val="5351"/>
              </a:lnSpc>
            </a:pPr>
            <a:r>
              <a:rPr lang="en-US" sz="3300">
                <a:solidFill>
                  <a:srgbClr val="F9EEE7"/>
                </a:solidFill>
                <a:latin typeface="Times New Roman"/>
                <a:ea typeface="Times New Roman"/>
                <a:cs typeface="Times New Roman"/>
                <a:sym typeface="Times New Roman"/>
              </a:rPr>
              <a:t>Use trend analysis, seasonal patterns and model-level demand forecasts.</a:t>
            </a:r>
          </a:p>
        </p:txBody>
      </p:sp>
      <p:grpSp>
        <p:nvGrpSpPr>
          <p:cNvPr name="Group 25" id="25"/>
          <p:cNvGrpSpPr/>
          <p:nvPr/>
        </p:nvGrpSpPr>
        <p:grpSpPr>
          <a:xfrm rot="0">
            <a:off x="9293572" y="6032301"/>
            <a:ext cx="7947272" cy="3737877"/>
            <a:chOff x="0" y="0"/>
            <a:chExt cx="10596363" cy="4983835"/>
          </a:xfrm>
        </p:grpSpPr>
        <p:sp>
          <p:nvSpPr>
            <p:cNvPr name="Freeform 26" id="26"/>
            <p:cNvSpPr/>
            <p:nvPr/>
          </p:nvSpPr>
          <p:spPr>
            <a:xfrm flipH="false" flipV="false" rot="0">
              <a:off x="0" y="0"/>
              <a:ext cx="10596373" cy="4983756"/>
            </a:xfrm>
            <a:custGeom>
              <a:avLst/>
              <a:gdLst/>
              <a:ahLst/>
              <a:cxnLst/>
              <a:rect r="r" b="b" t="t" l="l"/>
              <a:pathLst>
                <a:path h="4983756" w="10596373">
                  <a:moveTo>
                    <a:pt x="0" y="66307"/>
                  </a:moveTo>
                  <a:cubicBezTo>
                    <a:pt x="0" y="29705"/>
                    <a:pt x="26797" y="0"/>
                    <a:pt x="59817" y="0"/>
                  </a:cubicBezTo>
                  <a:lnTo>
                    <a:pt x="10536555" y="0"/>
                  </a:lnTo>
                  <a:cubicBezTo>
                    <a:pt x="10569575" y="0"/>
                    <a:pt x="10596373" y="29705"/>
                    <a:pt x="10596373" y="66307"/>
                  </a:cubicBezTo>
                  <a:lnTo>
                    <a:pt x="10596373" y="4917449"/>
                  </a:lnTo>
                  <a:cubicBezTo>
                    <a:pt x="10596373" y="4954051"/>
                    <a:pt x="10569575" y="4983756"/>
                    <a:pt x="10536555" y="4983756"/>
                  </a:cubicBezTo>
                  <a:lnTo>
                    <a:pt x="59817" y="4983756"/>
                  </a:lnTo>
                  <a:cubicBezTo>
                    <a:pt x="26797" y="4983756"/>
                    <a:pt x="0" y="4954051"/>
                    <a:pt x="0" y="4917449"/>
                  </a:cubicBezTo>
                  <a:close/>
                </a:path>
              </a:pathLst>
            </a:custGeom>
            <a:solidFill>
              <a:srgbClr val="315251"/>
            </a:solidFill>
          </p:spPr>
        </p:sp>
      </p:grpSp>
      <p:grpSp>
        <p:nvGrpSpPr>
          <p:cNvPr name="Group 27" id="27"/>
          <p:cNvGrpSpPr/>
          <p:nvPr/>
        </p:nvGrpSpPr>
        <p:grpSpPr>
          <a:xfrm rot="0">
            <a:off x="9592716" y="6331446"/>
            <a:ext cx="897583" cy="897582"/>
            <a:chOff x="0" y="0"/>
            <a:chExt cx="1196777" cy="1196777"/>
          </a:xfrm>
        </p:grpSpPr>
        <p:sp>
          <p:nvSpPr>
            <p:cNvPr name="Freeform 28" id="28"/>
            <p:cNvSpPr/>
            <p:nvPr/>
          </p:nvSpPr>
          <p:spPr>
            <a:xfrm flipH="false" flipV="false" rot="0">
              <a:off x="0" y="0"/>
              <a:ext cx="1196721" cy="1196721"/>
            </a:xfrm>
            <a:custGeom>
              <a:avLst/>
              <a:gdLst/>
              <a:ahLst/>
              <a:cxnLst/>
              <a:rect r="r" b="b" t="t" l="l"/>
              <a:pathLst>
                <a:path h="1196721" w="1196721">
                  <a:moveTo>
                    <a:pt x="0" y="598424"/>
                  </a:moveTo>
                  <a:cubicBezTo>
                    <a:pt x="0" y="267970"/>
                    <a:pt x="267970" y="0"/>
                    <a:pt x="598424" y="0"/>
                  </a:cubicBezTo>
                  <a:cubicBezTo>
                    <a:pt x="928878" y="0"/>
                    <a:pt x="1196721" y="267970"/>
                    <a:pt x="1196721" y="598424"/>
                  </a:cubicBezTo>
                  <a:cubicBezTo>
                    <a:pt x="1196721" y="928878"/>
                    <a:pt x="928878" y="1196721"/>
                    <a:pt x="598424" y="1196721"/>
                  </a:cubicBezTo>
                  <a:cubicBezTo>
                    <a:pt x="267970" y="1196721"/>
                    <a:pt x="0" y="928878"/>
                    <a:pt x="0" y="598424"/>
                  </a:cubicBezTo>
                  <a:close/>
                </a:path>
              </a:pathLst>
            </a:custGeom>
            <a:solidFill>
              <a:srgbClr val="EF9C82"/>
            </a:solidFill>
          </p:spPr>
        </p:sp>
      </p:grpSp>
      <p:sp>
        <p:nvSpPr>
          <p:cNvPr name="Freeform 29" id="29" descr="preencoded.png"/>
          <p:cNvSpPr/>
          <p:nvPr/>
        </p:nvSpPr>
        <p:spPr>
          <a:xfrm flipH="false" flipV="false" rot="0">
            <a:off x="9839474" y="6578204"/>
            <a:ext cx="403920" cy="403920"/>
          </a:xfrm>
          <a:custGeom>
            <a:avLst/>
            <a:gdLst/>
            <a:ahLst/>
            <a:cxnLst/>
            <a:rect r="r" b="b" t="t" l="l"/>
            <a:pathLst>
              <a:path h="403920" w="403920">
                <a:moveTo>
                  <a:pt x="0" y="0"/>
                </a:moveTo>
                <a:lnTo>
                  <a:pt x="403920" y="0"/>
                </a:lnTo>
                <a:lnTo>
                  <a:pt x="403920" y="403920"/>
                </a:lnTo>
                <a:lnTo>
                  <a:pt x="0" y="4039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0" id="30"/>
          <p:cNvSpPr txBox="true"/>
          <p:nvPr/>
        </p:nvSpPr>
        <p:spPr>
          <a:xfrm rot="0">
            <a:off x="10730507" y="6432351"/>
            <a:ext cx="4501181" cy="541020"/>
          </a:xfrm>
          <a:prstGeom prst="rect">
            <a:avLst/>
          </a:prstGeom>
        </p:spPr>
        <p:txBody>
          <a:bodyPr anchor="t" rtlCol="false" tIns="0" lIns="0" bIns="0" rIns="0">
            <a:spAutoFit/>
          </a:bodyPr>
          <a:lstStyle/>
          <a:p>
            <a:pPr algn="l">
              <a:lnSpc>
                <a:spcPts val="4125"/>
              </a:lnSpc>
            </a:pPr>
            <a:r>
              <a:rPr lang="en-US" sz="3300">
                <a:solidFill>
                  <a:srgbClr val="F9EEE7"/>
                </a:solidFill>
                <a:latin typeface="Times New Roman"/>
                <a:ea typeface="Times New Roman"/>
                <a:cs typeface="Times New Roman"/>
                <a:sym typeface="Times New Roman"/>
              </a:rPr>
              <a:t>Improve Sales Strategy</a:t>
            </a:r>
          </a:p>
        </p:txBody>
      </p:sp>
      <p:sp>
        <p:nvSpPr>
          <p:cNvPr name="TextBox 31" id="31"/>
          <p:cNvSpPr txBox="true"/>
          <p:nvPr/>
        </p:nvSpPr>
        <p:spPr>
          <a:xfrm rot="0">
            <a:off x="9592717" y="7686229"/>
            <a:ext cx="7348984" cy="1328248"/>
          </a:xfrm>
          <a:prstGeom prst="rect">
            <a:avLst/>
          </a:prstGeom>
        </p:spPr>
        <p:txBody>
          <a:bodyPr anchor="t" rtlCol="false" tIns="0" lIns="0" bIns="0" rIns="0">
            <a:spAutoFit/>
          </a:bodyPr>
          <a:lstStyle/>
          <a:p>
            <a:pPr algn="l">
              <a:lnSpc>
                <a:spcPts val="5351"/>
              </a:lnSpc>
            </a:pPr>
            <a:r>
              <a:rPr lang="en-US" sz="3300">
                <a:solidFill>
                  <a:srgbClr val="F9EEE7"/>
                </a:solidFill>
                <a:latin typeface="Times New Roman"/>
                <a:ea typeface="Times New Roman"/>
                <a:cs typeface="Times New Roman"/>
                <a:sym typeface="Times New Roman"/>
              </a:rPr>
              <a:t>Highlight top-performing models, market share contributions and sales stability.</a:t>
            </a:r>
          </a:p>
        </p:txBody>
      </p:sp>
      <p:grpSp>
        <p:nvGrpSpPr>
          <p:cNvPr name="Group 32" id="32"/>
          <p:cNvGrpSpPr/>
          <p:nvPr/>
        </p:nvGrpSpPr>
        <p:grpSpPr>
          <a:xfrm rot="0">
            <a:off x="1346299" y="2009551"/>
            <a:ext cx="897583" cy="897582"/>
            <a:chOff x="0" y="0"/>
            <a:chExt cx="1196777" cy="1196777"/>
          </a:xfrm>
        </p:grpSpPr>
        <p:sp>
          <p:nvSpPr>
            <p:cNvPr name="Freeform 33" id="33"/>
            <p:cNvSpPr/>
            <p:nvPr/>
          </p:nvSpPr>
          <p:spPr>
            <a:xfrm flipH="false" flipV="false" rot="0">
              <a:off x="0" y="0"/>
              <a:ext cx="1196721" cy="1196721"/>
            </a:xfrm>
            <a:custGeom>
              <a:avLst/>
              <a:gdLst/>
              <a:ahLst/>
              <a:cxnLst/>
              <a:rect r="r" b="b" t="t" l="l"/>
              <a:pathLst>
                <a:path h="1196721" w="1196721">
                  <a:moveTo>
                    <a:pt x="0" y="598424"/>
                  </a:moveTo>
                  <a:cubicBezTo>
                    <a:pt x="0" y="267970"/>
                    <a:pt x="267970" y="0"/>
                    <a:pt x="598424" y="0"/>
                  </a:cubicBezTo>
                  <a:cubicBezTo>
                    <a:pt x="928878" y="0"/>
                    <a:pt x="1196721" y="267970"/>
                    <a:pt x="1196721" y="598424"/>
                  </a:cubicBezTo>
                  <a:cubicBezTo>
                    <a:pt x="1196721" y="928878"/>
                    <a:pt x="928878" y="1196721"/>
                    <a:pt x="598424" y="1196721"/>
                  </a:cubicBezTo>
                  <a:cubicBezTo>
                    <a:pt x="267970" y="1196721"/>
                    <a:pt x="0" y="928878"/>
                    <a:pt x="0" y="598424"/>
                  </a:cubicBezTo>
                  <a:close/>
                </a:path>
              </a:pathLst>
            </a:custGeom>
            <a:solidFill>
              <a:srgbClr val="EF9C82"/>
            </a:solidFill>
          </p:spPr>
        </p:sp>
      </p:grpSp>
      <p:sp>
        <p:nvSpPr>
          <p:cNvPr name="Freeform 34" id="34" descr="preencoded.png"/>
          <p:cNvSpPr/>
          <p:nvPr/>
        </p:nvSpPr>
        <p:spPr>
          <a:xfrm flipH="false" flipV="false" rot="0">
            <a:off x="1593130" y="2206882"/>
            <a:ext cx="403920" cy="403920"/>
          </a:xfrm>
          <a:custGeom>
            <a:avLst/>
            <a:gdLst/>
            <a:ahLst/>
            <a:cxnLst/>
            <a:rect r="r" b="b" t="t" l="l"/>
            <a:pathLst>
              <a:path h="403920" w="403920">
                <a:moveTo>
                  <a:pt x="0" y="0"/>
                </a:moveTo>
                <a:lnTo>
                  <a:pt x="403920" y="0"/>
                </a:lnTo>
                <a:lnTo>
                  <a:pt x="403920" y="403920"/>
                </a:lnTo>
                <a:lnTo>
                  <a:pt x="0" y="403920"/>
                </a:lnTo>
                <a:lnTo>
                  <a:pt x="0" y="0"/>
                </a:lnTo>
                <a:close/>
              </a:path>
            </a:pathLst>
          </a:custGeom>
          <a:blipFill>
            <a:blip r:embed="rId8">
              <a:extLst>
                <a:ext uri="{96DAC541-7B7A-43D3-8B79-37D633B846F1}">
                  <asvg:svgBlip xmlns:asvg="http://schemas.microsoft.com/office/drawing/2016/SVG/main" r:embed="rId9"/>
                </a:ext>
              </a:extLst>
            </a:blip>
            <a:stretch>
              <a:fillRect l="0" t="-1162" r="0" b="-116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sp>
        <p:nvSpPr>
          <p:cNvPr name="Freeform 6" id="6"/>
          <p:cNvSpPr/>
          <p:nvPr/>
        </p:nvSpPr>
        <p:spPr>
          <a:xfrm flipH="false" flipV="false" rot="0">
            <a:off x="9144000" y="2463719"/>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2"/>
            <a:stretch>
              <a:fillRect l="0" t="0" r="0" b="0"/>
            </a:stretch>
          </a:blipFill>
        </p:spPr>
      </p:sp>
      <p:sp>
        <p:nvSpPr>
          <p:cNvPr name="TextBox 7" id="7"/>
          <p:cNvSpPr txBox="true"/>
          <p:nvPr/>
        </p:nvSpPr>
        <p:spPr>
          <a:xfrm rot="0">
            <a:off x="1028700" y="971550"/>
            <a:ext cx="6754784" cy="889747"/>
          </a:xfrm>
          <a:prstGeom prst="rect">
            <a:avLst/>
          </a:prstGeom>
        </p:spPr>
        <p:txBody>
          <a:bodyPr anchor="t" rtlCol="false" tIns="0" lIns="0" bIns="0" rIns="0">
            <a:spAutoFit/>
          </a:bodyPr>
          <a:lstStyle/>
          <a:p>
            <a:pPr algn="l">
              <a:lnSpc>
                <a:spcPts val="6794"/>
              </a:lnSpc>
            </a:pPr>
            <a:r>
              <a:rPr lang="en-US" sz="5499" b="true">
                <a:solidFill>
                  <a:srgbClr val="FFD9BE"/>
                </a:solidFill>
                <a:latin typeface="Times New Roman Bold"/>
                <a:ea typeface="Times New Roman Bold"/>
                <a:cs typeface="Times New Roman Bold"/>
                <a:sym typeface="Times New Roman Bold"/>
              </a:rPr>
              <a:t>Company History</a:t>
            </a:r>
          </a:p>
        </p:txBody>
      </p:sp>
      <p:sp>
        <p:nvSpPr>
          <p:cNvPr name="TextBox 8" id="8"/>
          <p:cNvSpPr txBox="true"/>
          <p:nvPr/>
        </p:nvSpPr>
        <p:spPr>
          <a:xfrm rot="0">
            <a:off x="386290" y="2320844"/>
            <a:ext cx="7700732" cy="6797837"/>
          </a:xfrm>
          <a:prstGeom prst="rect">
            <a:avLst/>
          </a:prstGeom>
        </p:spPr>
        <p:txBody>
          <a:bodyPr anchor="t" rtlCol="false" tIns="0" lIns="0" bIns="0" rIns="0">
            <a:spAutoFit/>
          </a:bodyPr>
          <a:lstStyle/>
          <a:p>
            <a:pPr algn="l" marL="650390" indent="-325195" lvl="1">
              <a:lnSpc>
                <a:spcPts val="4877"/>
              </a:lnSpc>
              <a:buFont typeface="Arial"/>
              <a:buChar char="•"/>
            </a:pPr>
            <a:r>
              <a:rPr lang="en-US" sz="3012">
                <a:solidFill>
                  <a:srgbClr val="F9EEE7"/>
                </a:solidFill>
                <a:latin typeface="Times New Roman"/>
                <a:ea typeface="Times New Roman"/>
                <a:cs typeface="Times New Roman"/>
                <a:sym typeface="Times New Roman"/>
              </a:rPr>
              <a:t>Tata Motors, founded in 1945 as TELCO, expanded from locomotives to passenger cars. </a:t>
            </a:r>
          </a:p>
          <a:p>
            <a:pPr algn="l" marL="715158" indent="-357579" lvl="1">
              <a:lnSpc>
                <a:spcPts val="5362"/>
              </a:lnSpc>
              <a:buFont typeface="Arial"/>
              <a:buChar char="•"/>
            </a:pPr>
            <a:r>
              <a:rPr lang="en-US" sz="3312">
                <a:solidFill>
                  <a:srgbClr val="F9EEE7"/>
                </a:solidFill>
                <a:latin typeface="Times New Roman"/>
                <a:ea typeface="Times New Roman"/>
                <a:cs typeface="Times New Roman"/>
                <a:sym typeface="Times New Roman"/>
              </a:rPr>
              <a:t>In 2008, Tata Motors acquired Jaguar and Land Rover from Ford for $2.3 billion. </a:t>
            </a:r>
          </a:p>
          <a:p>
            <a:pPr algn="l" marL="650390" indent="-325195" lvl="1">
              <a:lnSpc>
                <a:spcPts val="4877"/>
              </a:lnSpc>
              <a:buFont typeface="Arial"/>
              <a:buChar char="•"/>
            </a:pPr>
            <a:r>
              <a:rPr lang="en-US" sz="3012">
                <a:solidFill>
                  <a:srgbClr val="F9EEE7"/>
                </a:solidFill>
                <a:latin typeface="Times New Roman"/>
                <a:ea typeface="Times New Roman"/>
                <a:cs typeface="Times New Roman"/>
                <a:sym typeface="Times New Roman"/>
              </a:rPr>
              <a:t>Post-acquisition, JLR became profitable with models like Range Rover Evoque and Jaguar F-Type, strengthening Tata’s global luxury market presence.</a:t>
            </a:r>
          </a:p>
          <a:p>
            <a:pPr algn="l">
              <a:lnSpc>
                <a:spcPts val="3420"/>
              </a:lnSpc>
            </a:pPr>
          </a:p>
        </p:txBody>
      </p:sp>
      <p:sp>
        <p:nvSpPr>
          <p:cNvPr name="TextBox 9" id="9"/>
          <p:cNvSpPr txBox="true"/>
          <p:nvPr/>
        </p:nvSpPr>
        <p:spPr>
          <a:xfrm rot="0">
            <a:off x="7614048" y="11633001"/>
            <a:ext cx="10079236" cy="539750"/>
          </a:xfrm>
          <a:prstGeom prst="rect">
            <a:avLst/>
          </a:prstGeom>
        </p:spPr>
        <p:txBody>
          <a:bodyPr anchor="t" rtlCol="false" tIns="0" lIns="0" bIns="0" rIns="0">
            <a:spAutoFit/>
          </a:bodyPr>
          <a:lstStyle/>
          <a:p>
            <a:pPr algn="l">
              <a:lnSpc>
                <a:spcPts val="2125"/>
              </a:lnSpc>
            </a:pPr>
            <a:r>
              <a:rPr lang="en-US" sz="1312">
                <a:solidFill>
                  <a:srgbClr val="F9EEE7"/>
                </a:solidFill>
                <a:latin typeface="Times New Roman"/>
                <a:ea typeface="Times New Roman"/>
                <a:cs typeface="Times New Roman"/>
                <a:sym typeface="Times New Roman"/>
              </a:rPr>
              <a:t>Despite JLR facing losses at acquisition, Tata Motors invested in research, technology, and new models. Within years, JLR turned profitable with popular models like Range Rover Evoque and Jaguar F-Type.</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sp>
        <p:nvSpPr>
          <p:cNvPr name="TextBox 6" id="6"/>
          <p:cNvSpPr txBox="true"/>
          <p:nvPr/>
        </p:nvSpPr>
        <p:spPr>
          <a:xfrm rot="0">
            <a:off x="985167" y="911245"/>
            <a:ext cx="10400363" cy="896421"/>
          </a:xfrm>
          <a:prstGeom prst="rect">
            <a:avLst/>
          </a:prstGeom>
        </p:spPr>
        <p:txBody>
          <a:bodyPr anchor="t" rtlCol="false" tIns="0" lIns="0" bIns="0" rIns="0">
            <a:spAutoFit/>
          </a:bodyPr>
          <a:lstStyle/>
          <a:p>
            <a:pPr algn="l">
              <a:lnSpc>
                <a:spcPts val="6891"/>
              </a:lnSpc>
            </a:pPr>
            <a:r>
              <a:rPr lang="en-US" sz="5499" b="true">
                <a:solidFill>
                  <a:srgbClr val="FFD9BE"/>
                </a:solidFill>
                <a:latin typeface="Times New Roman Bold"/>
                <a:ea typeface="Times New Roman Bold"/>
                <a:cs typeface="Times New Roman Bold"/>
                <a:sym typeface="Times New Roman Bold"/>
              </a:rPr>
              <a:t>Wholesale Sales: Rise and Fall</a:t>
            </a:r>
          </a:p>
        </p:txBody>
      </p:sp>
      <p:sp>
        <p:nvSpPr>
          <p:cNvPr name="TextBox 7" id="7"/>
          <p:cNvSpPr txBox="true"/>
          <p:nvPr/>
        </p:nvSpPr>
        <p:spPr>
          <a:xfrm rot="0">
            <a:off x="2709416" y="2714030"/>
            <a:ext cx="3311724" cy="551862"/>
          </a:xfrm>
          <a:prstGeom prst="rect">
            <a:avLst/>
          </a:prstGeom>
        </p:spPr>
        <p:txBody>
          <a:bodyPr anchor="t" rtlCol="false" tIns="0" lIns="0" bIns="0" rIns="0">
            <a:spAutoFit/>
          </a:bodyPr>
          <a:lstStyle/>
          <a:p>
            <a:pPr algn="l">
              <a:lnSpc>
                <a:spcPts val="4264"/>
              </a:lnSpc>
            </a:pPr>
            <a:r>
              <a:rPr lang="en-US" sz="3362">
                <a:solidFill>
                  <a:srgbClr val="F9EEE7"/>
                </a:solidFill>
                <a:latin typeface="Times New Roman"/>
                <a:ea typeface="Times New Roman"/>
                <a:cs typeface="Times New Roman"/>
                <a:sym typeface="Times New Roman"/>
              </a:rPr>
              <a:t>Early Years</a:t>
            </a:r>
          </a:p>
        </p:txBody>
      </p:sp>
      <p:sp>
        <p:nvSpPr>
          <p:cNvPr name="TextBox 8" id="8"/>
          <p:cNvSpPr txBox="true"/>
          <p:nvPr/>
        </p:nvSpPr>
        <p:spPr>
          <a:xfrm rot="0">
            <a:off x="2709416" y="3155305"/>
            <a:ext cx="9626098" cy="642621"/>
          </a:xfrm>
          <a:prstGeom prst="rect">
            <a:avLst/>
          </a:prstGeom>
        </p:spPr>
        <p:txBody>
          <a:bodyPr anchor="t" rtlCol="false" tIns="0" lIns="0" bIns="0" rIns="0">
            <a:spAutoFit/>
          </a:bodyPr>
          <a:lstStyle/>
          <a:p>
            <a:pPr algn="l">
              <a:lnSpc>
                <a:spcPts val="5259"/>
              </a:lnSpc>
            </a:pPr>
            <a:r>
              <a:rPr lang="en-US" sz="3287">
                <a:solidFill>
                  <a:srgbClr val="F9EEE7"/>
                </a:solidFill>
                <a:latin typeface="Times New Roman"/>
                <a:ea typeface="Times New Roman"/>
                <a:cs typeface="Times New Roman"/>
                <a:sym typeface="Times New Roman"/>
              </a:rPr>
              <a:t>Sales started at 4.3 lakh, showing steady growth</a:t>
            </a:r>
          </a:p>
        </p:txBody>
      </p:sp>
      <p:sp>
        <p:nvSpPr>
          <p:cNvPr name="TextBox 9" id="9"/>
          <p:cNvSpPr txBox="true"/>
          <p:nvPr/>
        </p:nvSpPr>
        <p:spPr>
          <a:xfrm rot="0">
            <a:off x="2709416" y="4406504"/>
            <a:ext cx="5170434" cy="551862"/>
          </a:xfrm>
          <a:prstGeom prst="rect">
            <a:avLst/>
          </a:prstGeom>
        </p:spPr>
        <p:txBody>
          <a:bodyPr anchor="t" rtlCol="false" tIns="0" lIns="0" bIns="0" rIns="0">
            <a:spAutoFit/>
          </a:bodyPr>
          <a:lstStyle/>
          <a:p>
            <a:pPr algn="l">
              <a:lnSpc>
                <a:spcPts val="4264"/>
              </a:lnSpc>
            </a:pPr>
            <a:r>
              <a:rPr lang="en-US" sz="3362">
                <a:solidFill>
                  <a:srgbClr val="F9EEE7"/>
                </a:solidFill>
                <a:latin typeface="Times New Roman"/>
                <a:ea typeface="Times New Roman"/>
                <a:cs typeface="Times New Roman"/>
                <a:sym typeface="Times New Roman"/>
              </a:rPr>
              <a:t>Peak Performance</a:t>
            </a:r>
          </a:p>
        </p:txBody>
      </p:sp>
      <p:sp>
        <p:nvSpPr>
          <p:cNvPr name="TextBox 10" id="10"/>
          <p:cNvSpPr txBox="true"/>
          <p:nvPr/>
        </p:nvSpPr>
        <p:spPr>
          <a:xfrm rot="0">
            <a:off x="2709416" y="5000625"/>
            <a:ext cx="11068201" cy="642621"/>
          </a:xfrm>
          <a:prstGeom prst="rect">
            <a:avLst/>
          </a:prstGeom>
        </p:spPr>
        <p:txBody>
          <a:bodyPr anchor="t" rtlCol="false" tIns="0" lIns="0" bIns="0" rIns="0">
            <a:spAutoFit/>
          </a:bodyPr>
          <a:lstStyle/>
          <a:p>
            <a:pPr algn="l">
              <a:lnSpc>
                <a:spcPts val="5259"/>
              </a:lnSpc>
            </a:pPr>
            <a:r>
              <a:rPr lang="en-US" sz="3287">
                <a:solidFill>
                  <a:srgbClr val="F9EEE7"/>
                </a:solidFill>
                <a:latin typeface="Times New Roman"/>
                <a:ea typeface="Times New Roman"/>
                <a:cs typeface="Times New Roman"/>
                <a:sym typeface="Times New Roman"/>
              </a:rPr>
              <a:t>Around year 10, sales reached 10 lakh—the highest point</a:t>
            </a:r>
          </a:p>
        </p:txBody>
      </p:sp>
      <p:sp>
        <p:nvSpPr>
          <p:cNvPr name="TextBox 11" id="11"/>
          <p:cNvSpPr txBox="true"/>
          <p:nvPr/>
        </p:nvSpPr>
        <p:spPr>
          <a:xfrm rot="0">
            <a:off x="2709416" y="6108501"/>
            <a:ext cx="3311724" cy="533354"/>
          </a:xfrm>
          <a:prstGeom prst="rect">
            <a:avLst/>
          </a:prstGeom>
        </p:spPr>
        <p:txBody>
          <a:bodyPr anchor="t" rtlCol="false" tIns="0" lIns="0" bIns="0" rIns="0">
            <a:spAutoFit/>
          </a:bodyPr>
          <a:lstStyle/>
          <a:p>
            <a:pPr algn="l">
              <a:lnSpc>
                <a:spcPts val="4185"/>
              </a:lnSpc>
            </a:pPr>
            <a:r>
              <a:rPr lang="en-US" sz="3300">
                <a:solidFill>
                  <a:srgbClr val="F9EEE7"/>
                </a:solidFill>
                <a:latin typeface="Times New Roman"/>
                <a:ea typeface="Times New Roman"/>
                <a:cs typeface="Times New Roman"/>
                <a:sym typeface="Times New Roman"/>
              </a:rPr>
              <a:t>Decline Phase</a:t>
            </a:r>
          </a:p>
        </p:txBody>
      </p:sp>
      <p:sp>
        <p:nvSpPr>
          <p:cNvPr name="TextBox 12" id="12"/>
          <p:cNvSpPr txBox="true"/>
          <p:nvPr/>
        </p:nvSpPr>
        <p:spPr>
          <a:xfrm rot="0">
            <a:off x="2709416" y="6586389"/>
            <a:ext cx="7735341" cy="641985"/>
          </a:xfrm>
          <a:prstGeom prst="rect">
            <a:avLst/>
          </a:prstGeom>
        </p:spPr>
        <p:txBody>
          <a:bodyPr anchor="t" rtlCol="false" tIns="0" lIns="0" bIns="0" rIns="0">
            <a:spAutoFit/>
          </a:bodyPr>
          <a:lstStyle/>
          <a:p>
            <a:pPr algn="l">
              <a:lnSpc>
                <a:spcPts val="5280"/>
              </a:lnSpc>
            </a:pPr>
            <a:r>
              <a:rPr lang="en-US" sz="3300">
                <a:solidFill>
                  <a:srgbClr val="F9EEE7"/>
                </a:solidFill>
                <a:latin typeface="Times New Roman"/>
                <a:ea typeface="Times New Roman"/>
                <a:cs typeface="Times New Roman"/>
                <a:sym typeface="Times New Roman"/>
              </a:rPr>
              <a:t>Sales fell consistently after year 15</a:t>
            </a:r>
          </a:p>
        </p:txBody>
      </p:sp>
      <p:grpSp>
        <p:nvGrpSpPr>
          <p:cNvPr name="Group 13" id="13"/>
          <p:cNvGrpSpPr/>
          <p:nvPr/>
        </p:nvGrpSpPr>
        <p:grpSpPr>
          <a:xfrm rot="0">
            <a:off x="985167" y="2664916"/>
            <a:ext cx="1439615" cy="6207026"/>
            <a:chOff x="0" y="0"/>
            <a:chExt cx="1919487" cy="8276035"/>
          </a:xfrm>
        </p:grpSpPr>
        <p:grpSp>
          <p:nvGrpSpPr>
            <p:cNvPr name="Group 14" id="14"/>
            <p:cNvGrpSpPr/>
            <p:nvPr/>
          </p:nvGrpSpPr>
          <p:grpSpPr>
            <a:xfrm rot="0">
              <a:off x="422177" y="0"/>
              <a:ext cx="50800" cy="8276035"/>
              <a:chOff x="0" y="0"/>
              <a:chExt cx="50800" cy="8276035"/>
            </a:xfrm>
          </p:grpSpPr>
          <p:sp>
            <p:nvSpPr>
              <p:cNvPr name="Freeform 15" id="15"/>
              <p:cNvSpPr/>
              <p:nvPr/>
            </p:nvSpPr>
            <p:spPr>
              <a:xfrm flipH="false" flipV="false" rot="0">
                <a:off x="0" y="0"/>
                <a:ext cx="50800" cy="8276082"/>
              </a:xfrm>
              <a:custGeom>
                <a:avLst/>
                <a:gdLst/>
                <a:ahLst/>
                <a:cxnLst/>
                <a:rect r="r" b="b" t="t" l="l"/>
                <a:pathLst>
                  <a:path h="8276082" w="50800">
                    <a:moveTo>
                      <a:pt x="0" y="25400"/>
                    </a:moveTo>
                    <a:cubicBezTo>
                      <a:pt x="0" y="11430"/>
                      <a:pt x="11430" y="0"/>
                      <a:pt x="25400" y="0"/>
                    </a:cubicBezTo>
                    <a:cubicBezTo>
                      <a:pt x="39370" y="0"/>
                      <a:pt x="50800" y="11430"/>
                      <a:pt x="50800" y="25400"/>
                    </a:cubicBezTo>
                    <a:lnTo>
                      <a:pt x="50800" y="8250682"/>
                    </a:lnTo>
                    <a:cubicBezTo>
                      <a:pt x="50800" y="8264651"/>
                      <a:pt x="39370" y="8276082"/>
                      <a:pt x="25400" y="8276082"/>
                    </a:cubicBezTo>
                    <a:cubicBezTo>
                      <a:pt x="11430" y="8276082"/>
                      <a:pt x="0" y="8264651"/>
                      <a:pt x="0" y="8250682"/>
                    </a:cubicBezTo>
                    <a:close/>
                  </a:path>
                </a:pathLst>
              </a:custGeom>
              <a:solidFill>
                <a:srgbClr val="4A6B6A"/>
              </a:solidFill>
            </p:spPr>
          </p:sp>
        </p:grpSp>
        <p:grpSp>
          <p:nvGrpSpPr>
            <p:cNvPr name="Group 16" id="16"/>
            <p:cNvGrpSpPr/>
            <p:nvPr/>
          </p:nvGrpSpPr>
          <p:grpSpPr>
            <a:xfrm rot="0">
              <a:off x="793552" y="396677"/>
              <a:ext cx="1125935" cy="50800"/>
              <a:chOff x="0" y="0"/>
              <a:chExt cx="1125935" cy="50800"/>
            </a:xfrm>
          </p:grpSpPr>
          <p:sp>
            <p:nvSpPr>
              <p:cNvPr name="Freeform 17" id="17"/>
              <p:cNvSpPr/>
              <p:nvPr/>
            </p:nvSpPr>
            <p:spPr>
              <a:xfrm flipH="false" flipV="false" rot="0">
                <a:off x="0" y="0"/>
                <a:ext cx="1125982" cy="50800"/>
              </a:xfrm>
              <a:custGeom>
                <a:avLst/>
                <a:gdLst/>
                <a:ahLst/>
                <a:cxnLst/>
                <a:rect r="r" b="b" t="t" l="l"/>
                <a:pathLst>
                  <a:path h="50800" w="1125982">
                    <a:moveTo>
                      <a:pt x="0" y="25400"/>
                    </a:moveTo>
                    <a:cubicBezTo>
                      <a:pt x="0" y="11430"/>
                      <a:pt x="11430" y="0"/>
                      <a:pt x="25400" y="0"/>
                    </a:cubicBezTo>
                    <a:lnTo>
                      <a:pt x="1100582" y="0"/>
                    </a:lnTo>
                    <a:cubicBezTo>
                      <a:pt x="1114552" y="0"/>
                      <a:pt x="1125982" y="11430"/>
                      <a:pt x="1125982" y="25400"/>
                    </a:cubicBezTo>
                    <a:cubicBezTo>
                      <a:pt x="1125982" y="39370"/>
                      <a:pt x="1114552" y="50800"/>
                      <a:pt x="1100582" y="50800"/>
                    </a:cubicBezTo>
                    <a:lnTo>
                      <a:pt x="25400" y="50800"/>
                    </a:lnTo>
                    <a:cubicBezTo>
                      <a:pt x="11430" y="50800"/>
                      <a:pt x="0" y="39370"/>
                      <a:pt x="0" y="25400"/>
                    </a:cubicBezTo>
                    <a:close/>
                  </a:path>
                </a:pathLst>
              </a:custGeom>
              <a:solidFill>
                <a:srgbClr val="4A6B6A"/>
              </a:solidFill>
            </p:spPr>
          </p:sp>
        </p:grpSp>
        <p:grpSp>
          <p:nvGrpSpPr>
            <p:cNvPr name="Group 18" id="18"/>
            <p:cNvGrpSpPr/>
            <p:nvPr/>
          </p:nvGrpSpPr>
          <p:grpSpPr>
            <a:xfrm rot="0">
              <a:off x="0" y="0"/>
              <a:ext cx="844352" cy="844352"/>
              <a:chOff x="0" y="0"/>
              <a:chExt cx="844352" cy="844352"/>
            </a:xfrm>
          </p:grpSpPr>
          <p:sp>
            <p:nvSpPr>
              <p:cNvPr name="Freeform 19" id="19"/>
              <p:cNvSpPr/>
              <p:nvPr/>
            </p:nvSpPr>
            <p:spPr>
              <a:xfrm flipH="false" flipV="false" rot="0">
                <a:off x="0" y="0"/>
                <a:ext cx="844296" cy="844296"/>
              </a:xfrm>
              <a:custGeom>
                <a:avLst/>
                <a:gdLst/>
                <a:ahLst/>
                <a:cxnLst/>
                <a:rect r="r" b="b" t="t" l="l"/>
                <a:pathLst>
                  <a:path h="844296" w="844296">
                    <a:moveTo>
                      <a:pt x="0" y="56261"/>
                    </a:moveTo>
                    <a:cubicBezTo>
                      <a:pt x="0" y="25146"/>
                      <a:pt x="25146" y="0"/>
                      <a:pt x="56261" y="0"/>
                    </a:cubicBezTo>
                    <a:lnTo>
                      <a:pt x="788035" y="0"/>
                    </a:lnTo>
                    <a:cubicBezTo>
                      <a:pt x="819150" y="0"/>
                      <a:pt x="844296" y="25146"/>
                      <a:pt x="844296" y="56261"/>
                    </a:cubicBezTo>
                    <a:lnTo>
                      <a:pt x="844296" y="788035"/>
                    </a:lnTo>
                    <a:cubicBezTo>
                      <a:pt x="844296" y="819150"/>
                      <a:pt x="819150" y="844296"/>
                      <a:pt x="788035" y="844296"/>
                    </a:cubicBezTo>
                    <a:lnTo>
                      <a:pt x="56261" y="844296"/>
                    </a:lnTo>
                    <a:cubicBezTo>
                      <a:pt x="25146" y="844296"/>
                      <a:pt x="0" y="819150"/>
                      <a:pt x="0" y="788035"/>
                    </a:cubicBezTo>
                    <a:close/>
                  </a:path>
                </a:pathLst>
              </a:custGeom>
              <a:solidFill>
                <a:srgbClr val="315251"/>
              </a:solidFill>
            </p:spPr>
          </p:sp>
        </p:grpSp>
        <p:sp>
          <p:nvSpPr>
            <p:cNvPr name="TextBox 20" id="20"/>
            <p:cNvSpPr txBox="true"/>
            <p:nvPr/>
          </p:nvSpPr>
          <p:spPr>
            <a:xfrm rot="0">
              <a:off x="157163" y="119558"/>
              <a:ext cx="529828" cy="597958"/>
            </a:xfrm>
            <a:prstGeom prst="rect">
              <a:avLst/>
            </a:prstGeom>
          </p:spPr>
          <p:txBody>
            <a:bodyPr anchor="t" rtlCol="false" tIns="0" lIns="0" bIns="0" rIns="0">
              <a:spAutoFit/>
            </a:bodyPr>
            <a:lstStyle/>
            <a:p>
              <a:pPr algn="ctr">
                <a:lnSpc>
                  <a:spcPts val="3125"/>
                </a:lnSpc>
              </a:pPr>
              <a:r>
                <a:rPr lang="en-US" sz="3125">
                  <a:solidFill>
                    <a:srgbClr val="F9EEE7"/>
                  </a:solidFill>
                  <a:latin typeface="Times New Roman"/>
                  <a:ea typeface="Times New Roman"/>
                  <a:cs typeface="Times New Roman"/>
                  <a:sym typeface="Times New Roman"/>
                </a:rPr>
                <a:t>1</a:t>
              </a:r>
            </a:p>
          </p:txBody>
        </p:sp>
        <p:grpSp>
          <p:nvGrpSpPr>
            <p:cNvPr name="Group 21" id="21"/>
            <p:cNvGrpSpPr/>
            <p:nvPr/>
          </p:nvGrpSpPr>
          <p:grpSpPr>
            <a:xfrm rot="0">
              <a:off x="793552" y="2653308"/>
              <a:ext cx="1125935" cy="50800"/>
              <a:chOff x="0" y="0"/>
              <a:chExt cx="1125935" cy="50800"/>
            </a:xfrm>
          </p:grpSpPr>
          <p:sp>
            <p:nvSpPr>
              <p:cNvPr name="Freeform 22" id="22"/>
              <p:cNvSpPr/>
              <p:nvPr/>
            </p:nvSpPr>
            <p:spPr>
              <a:xfrm flipH="false" flipV="false" rot="0">
                <a:off x="0" y="0"/>
                <a:ext cx="1125982" cy="50800"/>
              </a:xfrm>
              <a:custGeom>
                <a:avLst/>
                <a:gdLst/>
                <a:ahLst/>
                <a:cxnLst/>
                <a:rect r="r" b="b" t="t" l="l"/>
                <a:pathLst>
                  <a:path h="50800" w="1125982">
                    <a:moveTo>
                      <a:pt x="0" y="25400"/>
                    </a:moveTo>
                    <a:cubicBezTo>
                      <a:pt x="0" y="11430"/>
                      <a:pt x="11430" y="0"/>
                      <a:pt x="25400" y="0"/>
                    </a:cubicBezTo>
                    <a:lnTo>
                      <a:pt x="1100582" y="0"/>
                    </a:lnTo>
                    <a:cubicBezTo>
                      <a:pt x="1114552" y="0"/>
                      <a:pt x="1125982" y="11430"/>
                      <a:pt x="1125982" y="25400"/>
                    </a:cubicBezTo>
                    <a:cubicBezTo>
                      <a:pt x="1125982" y="39370"/>
                      <a:pt x="1114552" y="50800"/>
                      <a:pt x="1100582" y="50800"/>
                    </a:cubicBezTo>
                    <a:lnTo>
                      <a:pt x="25400" y="50800"/>
                    </a:lnTo>
                    <a:cubicBezTo>
                      <a:pt x="11430" y="50800"/>
                      <a:pt x="0" y="39370"/>
                      <a:pt x="0" y="25400"/>
                    </a:cubicBezTo>
                    <a:close/>
                  </a:path>
                </a:pathLst>
              </a:custGeom>
              <a:solidFill>
                <a:srgbClr val="4A6B6A"/>
              </a:solidFill>
            </p:spPr>
          </p:sp>
        </p:grpSp>
        <p:grpSp>
          <p:nvGrpSpPr>
            <p:cNvPr name="Group 23" id="23"/>
            <p:cNvGrpSpPr/>
            <p:nvPr/>
          </p:nvGrpSpPr>
          <p:grpSpPr>
            <a:xfrm rot="0">
              <a:off x="0" y="2256632"/>
              <a:ext cx="844352" cy="844352"/>
              <a:chOff x="0" y="0"/>
              <a:chExt cx="844352" cy="844352"/>
            </a:xfrm>
          </p:grpSpPr>
          <p:sp>
            <p:nvSpPr>
              <p:cNvPr name="Freeform 24" id="24"/>
              <p:cNvSpPr/>
              <p:nvPr/>
            </p:nvSpPr>
            <p:spPr>
              <a:xfrm flipH="false" flipV="false" rot="0">
                <a:off x="0" y="0"/>
                <a:ext cx="844296" cy="844296"/>
              </a:xfrm>
              <a:custGeom>
                <a:avLst/>
                <a:gdLst/>
                <a:ahLst/>
                <a:cxnLst/>
                <a:rect r="r" b="b" t="t" l="l"/>
                <a:pathLst>
                  <a:path h="844296" w="844296">
                    <a:moveTo>
                      <a:pt x="0" y="56261"/>
                    </a:moveTo>
                    <a:cubicBezTo>
                      <a:pt x="0" y="25146"/>
                      <a:pt x="25146" y="0"/>
                      <a:pt x="56261" y="0"/>
                    </a:cubicBezTo>
                    <a:lnTo>
                      <a:pt x="788035" y="0"/>
                    </a:lnTo>
                    <a:cubicBezTo>
                      <a:pt x="819150" y="0"/>
                      <a:pt x="844296" y="25146"/>
                      <a:pt x="844296" y="56261"/>
                    </a:cubicBezTo>
                    <a:lnTo>
                      <a:pt x="844296" y="788035"/>
                    </a:lnTo>
                    <a:cubicBezTo>
                      <a:pt x="844296" y="819150"/>
                      <a:pt x="819150" y="844296"/>
                      <a:pt x="788035" y="844296"/>
                    </a:cubicBezTo>
                    <a:lnTo>
                      <a:pt x="56261" y="844296"/>
                    </a:lnTo>
                    <a:cubicBezTo>
                      <a:pt x="25146" y="844296"/>
                      <a:pt x="0" y="819150"/>
                      <a:pt x="0" y="788035"/>
                    </a:cubicBezTo>
                    <a:close/>
                  </a:path>
                </a:pathLst>
              </a:custGeom>
              <a:solidFill>
                <a:srgbClr val="315251"/>
              </a:solidFill>
            </p:spPr>
          </p:sp>
        </p:grpSp>
        <p:sp>
          <p:nvSpPr>
            <p:cNvPr name="TextBox 25" id="25"/>
            <p:cNvSpPr txBox="true"/>
            <p:nvPr/>
          </p:nvSpPr>
          <p:spPr>
            <a:xfrm rot="0">
              <a:off x="157163" y="2376190"/>
              <a:ext cx="529828" cy="597958"/>
            </a:xfrm>
            <a:prstGeom prst="rect">
              <a:avLst/>
            </a:prstGeom>
          </p:spPr>
          <p:txBody>
            <a:bodyPr anchor="t" rtlCol="false" tIns="0" lIns="0" bIns="0" rIns="0">
              <a:spAutoFit/>
            </a:bodyPr>
            <a:lstStyle/>
            <a:p>
              <a:pPr algn="ctr">
                <a:lnSpc>
                  <a:spcPts val="3125"/>
                </a:lnSpc>
              </a:pPr>
              <a:r>
                <a:rPr lang="en-US" sz="3125">
                  <a:solidFill>
                    <a:srgbClr val="F9EEE7"/>
                  </a:solidFill>
                  <a:latin typeface="Times New Roman"/>
                  <a:ea typeface="Times New Roman"/>
                  <a:cs typeface="Times New Roman"/>
                  <a:sym typeface="Times New Roman"/>
                </a:rPr>
                <a:t>2</a:t>
              </a:r>
            </a:p>
          </p:txBody>
        </p:sp>
        <p:grpSp>
          <p:nvGrpSpPr>
            <p:cNvPr name="Group 26" id="26"/>
            <p:cNvGrpSpPr/>
            <p:nvPr/>
          </p:nvGrpSpPr>
          <p:grpSpPr>
            <a:xfrm rot="0">
              <a:off x="793552" y="4909940"/>
              <a:ext cx="1125935" cy="50800"/>
              <a:chOff x="0" y="0"/>
              <a:chExt cx="1125935" cy="50800"/>
            </a:xfrm>
          </p:grpSpPr>
          <p:sp>
            <p:nvSpPr>
              <p:cNvPr name="Freeform 27" id="27"/>
              <p:cNvSpPr/>
              <p:nvPr/>
            </p:nvSpPr>
            <p:spPr>
              <a:xfrm flipH="false" flipV="false" rot="0">
                <a:off x="0" y="0"/>
                <a:ext cx="1125982" cy="50800"/>
              </a:xfrm>
              <a:custGeom>
                <a:avLst/>
                <a:gdLst/>
                <a:ahLst/>
                <a:cxnLst/>
                <a:rect r="r" b="b" t="t" l="l"/>
                <a:pathLst>
                  <a:path h="50800" w="1125982">
                    <a:moveTo>
                      <a:pt x="0" y="25400"/>
                    </a:moveTo>
                    <a:cubicBezTo>
                      <a:pt x="0" y="11430"/>
                      <a:pt x="11430" y="0"/>
                      <a:pt x="25400" y="0"/>
                    </a:cubicBezTo>
                    <a:lnTo>
                      <a:pt x="1100582" y="0"/>
                    </a:lnTo>
                    <a:cubicBezTo>
                      <a:pt x="1114552" y="0"/>
                      <a:pt x="1125982" y="11430"/>
                      <a:pt x="1125982" y="25400"/>
                    </a:cubicBezTo>
                    <a:cubicBezTo>
                      <a:pt x="1125982" y="39370"/>
                      <a:pt x="1114552" y="50800"/>
                      <a:pt x="1100582" y="50800"/>
                    </a:cubicBezTo>
                    <a:lnTo>
                      <a:pt x="25400" y="50800"/>
                    </a:lnTo>
                    <a:cubicBezTo>
                      <a:pt x="11430" y="50800"/>
                      <a:pt x="0" y="39370"/>
                      <a:pt x="0" y="25400"/>
                    </a:cubicBezTo>
                    <a:close/>
                  </a:path>
                </a:pathLst>
              </a:custGeom>
              <a:solidFill>
                <a:srgbClr val="4A6B6A"/>
              </a:solidFill>
            </p:spPr>
          </p:sp>
        </p:grpSp>
        <p:grpSp>
          <p:nvGrpSpPr>
            <p:cNvPr name="Group 28" id="28"/>
            <p:cNvGrpSpPr/>
            <p:nvPr/>
          </p:nvGrpSpPr>
          <p:grpSpPr>
            <a:xfrm rot="0">
              <a:off x="0" y="4513263"/>
              <a:ext cx="844352" cy="844352"/>
              <a:chOff x="0" y="0"/>
              <a:chExt cx="844352" cy="844352"/>
            </a:xfrm>
          </p:grpSpPr>
          <p:sp>
            <p:nvSpPr>
              <p:cNvPr name="Freeform 29" id="29"/>
              <p:cNvSpPr/>
              <p:nvPr/>
            </p:nvSpPr>
            <p:spPr>
              <a:xfrm flipH="false" flipV="false" rot="0">
                <a:off x="0" y="0"/>
                <a:ext cx="844296" cy="844296"/>
              </a:xfrm>
              <a:custGeom>
                <a:avLst/>
                <a:gdLst/>
                <a:ahLst/>
                <a:cxnLst/>
                <a:rect r="r" b="b" t="t" l="l"/>
                <a:pathLst>
                  <a:path h="844296" w="844296">
                    <a:moveTo>
                      <a:pt x="0" y="56261"/>
                    </a:moveTo>
                    <a:cubicBezTo>
                      <a:pt x="0" y="25146"/>
                      <a:pt x="25146" y="0"/>
                      <a:pt x="56261" y="0"/>
                    </a:cubicBezTo>
                    <a:lnTo>
                      <a:pt x="788035" y="0"/>
                    </a:lnTo>
                    <a:cubicBezTo>
                      <a:pt x="819150" y="0"/>
                      <a:pt x="844296" y="25146"/>
                      <a:pt x="844296" y="56261"/>
                    </a:cubicBezTo>
                    <a:lnTo>
                      <a:pt x="844296" y="788035"/>
                    </a:lnTo>
                    <a:cubicBezTo>
                      <a:pt x="844296" y="819150"/>
                      <a:pt x="819150" y="844296"/>
                      <a:pt x="788035" y="844296"/>
                    </a:cubicBezTo>
                    <a:lnTo>
                      <a:pt x="56261" y="844296"/>
                    </a:lnTo>
                    <a:cubicBezTo>
                      <a:pt x="25146" y="844296"/>
                      <a:pt x="0" y="819150"/>
                      <a:pt x="0" y="788035"/>
                    </a:cubicBezTo>
                    <a:close/>
                  </a:path>
                </a:pathLst>
              </a:custGeom>
              <a:solidFill>
                <a:srgbClr val="315251"/>
              </a:solidFill>
            </p:spPr>
          </p:sp>
        </p:grpSp>
        <p:sp>
          <p:nvSpPr>
            <p:cNvPr name="TextBox 30" id="30"/>
            <p:cNvSpPr txBox="true"/>
            <p:nvPr/>
          </p:nvSpPr>
          <p:spPr>
            <a:xfrm rot="0">
              <a:off x="157163" y="4632822"/>
              <a:ext cx="529828" cy="597958"/>
            </a:xfrm>
            <a:prstGeom prst="rect">
              <a:avLst/>
            </a:prstGeom>
          </p:spPr>
          <p:txBody>
            <a:bodyPr anchor="t" rtlCol="false" tIns="0" lIns="0" bIns="0" rIns="0">
              <a:spAutoFit/>
            </a:bodyPr>
            <a:lstStyle/>
            <a:p>
              <a:pPr algn="ctr">
                <a:lnSpc>
                  <a:spcPts val="3125"/>
                </a:lnSpc>
              </a:pPr>
              <a:r>
                <a:rPr lang="en-US" sz="3125">
                  <a:solidFill>
                    <a:srgbClr val="F9EEE7"/>
                  </a:solidFill>
                  <a:latin typeface="Times New Roman"/>
                  <a:ea typeface="Times New Roman"/>
                  <a:cs typeface="Times New Roman"/>
                  <a:sym typeface="Times New Roman"/>
                </a:rPr>
                <a:t>3</a:t>
              </a:r>
            </a:p>
          </p:txBody>
        </p:sp>
        <p:grpSp>
          <p:nvGrpSpPr>
            <p:cNvPr name="Group 31" id="31"/>
            <p:cNvGrpSpPr/>
            <p:nvPr/>
          </p:nvGrpSpPr>
          <p:grpSpPr>
            <a:xfrm rot="0">
              <a:off x="793552" y="7166570"/>
              <a:ext cx="1125935" cy="50800"/>
              <a:chOff x="0" y="0"/>
              <a:chExt cx="1125935" cy="50800"/>
            </a:xfrm>
          </p:grpSpPr>
          <p:sp>
            <p:nvSpPr>
              <p:cNvPr name="Freeform 32" id="32"/>
              <p:cNvSpPr/>
              <p:nvPr/>
            </p:nvSpPr>
            <p:spPr>
              <a:xfrm flipH="false" flipV="false" rot="0">
                <a:off x="0" y="0"/>
                <a:ext cx="1125982" cy="50800"/>
              </a:xfrm>
              <a:custGeom>
                <a:avLst/>
                <a:gdLst/>
                <a:ahLst/>
                <a:cxnLst/>
                <a:rect r="r" b="b" t="t" l="l"/>
                <a:pathLst>
                  <a:path h="50800" w="1125982">
                    <a:moveTo>
                      <a:pt x="0" y="25400"/>
                    </a:moveTo>
                    <a:cubicBezTo>
                      <a:pt x="0" y="11430"/>
                      <a:pt x="11430" y="0"/>
                      <a:pt x="25400" y="0"/>
                    </a:cubicBezTo>
                    <a:lnTo>
                      <a:pt x="1100582" y="0"/>
                    </a:lnTo>
                    <a:cubicBezTo>
                      <a:pt x="1114552" y="0"/>
                      <a:pt x="1125982" y="11430"/>
                      <a:pt x="1125982" y="25400"/>
                    </a:cubicBezTo>
                    <a:cubicBezTo>
                      <a:pt x="1125982" y="39370"/>
                      <a:pt x="1114552" y="50800"/>
                      <a:pt x="1100582" y="50800"/>
                    </a:cubicBezTo>
                    <a:lnTo>
                      <a:pt x="25400" y="50800"/>
                    </a:lnTo>
                    <a:cubicBezTo>
                      <a:pt x="11430" y="50800"/>
                      <a:pt x="0" y="39370"/>
                      <a:pt x="0" y="25400"/>
                    </a:cubicBezTo>
                    <a:close/>
                  </a:path>
                </a:pathLst>
              </a:custGeom>
              <a:solidFill>
                <a:srgbClr val="4A6B6A"/>
              </a:solidFill>
            </p:spPr>
          </p:sp>
        </p:grpSp>
        <p:grpSp>
          <p:nvGrpSpPr>
            <p:cNvPr name="Group 33" id="33"/>
            <p:cNvGrpSpPr/>
            <p:nvPr/>
          </p:nvGrpSpPr>
          <p:grpSpPr>
            <a:xfrm rot="0">
              <a:off x="0" y="6769893"/>
              <a:ext cx="844352" cy="844352"/>
              <a:chOff x="0" y="0"/>
              <a:chExt cx="844352" cy="844352"/>
            </a:xfrm>
          </p:grpSpPr>
          <p:sp>
            <p:nvSpPr>
              <p:cNvPr name="Freeform 34" id="34"/>
              <p:cNvSpPr/>
              <p:nvPr/>
            </p:nvSpPr>
            <p:spPr>
              <a:xfrm flipH="false" flipV="false" rot="0">
                <a:off x="0" y="0"/>
                <a:ext cx="844296" cy="844296"/>
              </a:xfrm>
              <a:custGeom>
                <a:avLst/>
                <a:gdLst/>
                <a:ahLst/>
                <a:cxnLst/>
                <a:rect r="r" b="b" t="t" l="l"/>
                <a:pathLst>
                  <a:path h="844296" w="844296">
                    <a:moveTo>
                      <a:pt x="0" y="56261"/>
                    </a:moveTo>
                    <a:cubicBezTo>
                      <a:pt x="0" y="25146"/>
                      <a:pt x="25146" y="0"/>
                      <a:pt x="56261" y="0"/>
                    </a:cubicBezTo>
                    <a:lnTo>
                      <a:pt x="788035" y="0"/>
                    </a:lnTo>
                    <a:cubicBezTo>
                      <a:pt x="819150" y="0"/>
                      <a:pt x="844296" y="25146"/>
                      <a:pt x="844296" y="56261"/>
                    </a:cubicBezTo>
                    <a:lnTo>
                      <a:pt x="844296" y="788035"/>
                    </a:lnTo>
                    <a:cubicBezTo>
                      <a:pt x="844296" y="819150"/>
                      <a:pt x="819150" y="844296"/>
                      <a:pt x="788035" y="844296"/>
                    </a:cubicBezTo>
                    <a:lnTo>
                      <a:pt x="56261" y="844296"/>
                    </a:lnTo>
                    <a:cubicBezTo>
                      <a:pt x="25146" y="844296"/>
                      <a:pt x="0" y="819150"/>
                      <a:pt x="0" y="788035"/>
                    </a:cubicBezTo>
                    <a:close/>
                  </a:path>
                </a:pathLst>
              </a:custGeom>
              <a:solidFill>
                <a:srgbClr val="315251"/>
              </a:solidFill>
            </p:spPr>
          </p:sp>
        </p:grpSp>
        <p:sp>
          <p:nvSpPr>
            <p:cNvPr name="TextBox 35" id="35"/>
            <p:cNvSpPr txBox="true"/>
            <p:nvPr/>
          </p:nvSpPr>
          <p:spPr>
            <a:xfrm rot="0">
              <a:off x="157163" y="6889453"/>
              <a:ext cx="529828" cy="597958"/>
            </a:xfrm>
            <a:prstGeom prst="rect">
              <a:avLst/>
            </a:prstGeom>
          </p:spPr>
          <p:txBody>
            <a:bodyPr anchor="t" rtlCol="false" tIns="0" lIns="0" bIns="0" rIns="0">
              <a:spAutoFit/>
            </a:bodyPr>
            <a:lstStyle/>
            <a:p>
              <a:pPr algn="ctr">
                <a:lnSpc>
                  <a:spcPts val="3125"/>
                </a:lnSpc>
              </a:pPr>
              <a:r>
                <a:rPr lang="en-US" sz="3125">
                  <a:solidFill>
                    <a:srgbClr val="F9EEE7"/>
                  </a:solidFill>
                  <a:latin typeface="Times New Roman"/>
                  <a:ea typeface="Times New Roman"/>
                  <a:cs typeface="Times New Roman"/>
                  <a:sym typeface="Times New Roman"/>
                </a:rPr>
                <a:t>4</a:t>
              </a:r>
            </a:p>
          </p:txBody>
        </p:sp>
      </p:grpSp>
      <p:sp>
        <p:nvSpPr>
          <p:cNvPr name="TextBox 36" id="36"/>
          <p:cNvSpPr txBox="true"/>
          <p:nvPr/>
        </p:nvSpPr>
        <p:spPr>
          <a:xfrm rot="0">
            <a:off x="2709416" y="7800975"/>
            <a:ext cx="3311724" cy="533354"/>
          </a:xfrm>
          <a:prstGeom prst="rect">
            <a:avLst/>
          </a:prstGeom>
        </p:spPr>
        <p:txBody>
          <a:bodyPr anchor="t" rtlCol="false" tIns="0" lIns="0" bIns="0" rIns="0">
            <a:spAutoFit/>
          </a:bodyPr>
          <a:lstStyle/>
          <a:p>
            <a:pPr algn="l">
              <a:lnSpc>
                <a:spcPts val="4185"/>
              </a:lnSpc>
            </a:pPr>
            <a:r>
              <a:rPr lang="en-US" sz="3300">
                <a:solidFill>
                  <a:srgbClr val="F9EEE7"/>
                </a:solidFill>
                <a:latin typeface="Times New Roman"/>
                <a:ea typeface="Times New Roman"/>
                <a:cs typeface="Times New Roman"/>
                <a:sym typeface="Times New Roman"/>
              </a:rPr>
              <a:t>Current State</a:t>
            </a:r>
          </a:p>
        </p:txBody>
      </p:sp>
      <p:sp>
        <p:nvSpPr>
          <p:cNvPr name="TextBox 37" id="37"/>
          <p:cNvSpPr txBox="true"/>
          <p:nvPr/>
        </p:nvSpPr>
        <p:spPr>
          <a:xfrm rot="0">
            <a:off x="2709416" y="8278862"/>
            <a:ext cx="9401771" cy="641985"/>
          </a:xfrm>
          <a:prstGeom prst="rect">
            <a:avLst/>
          </a:prstGeom>
        </p:spPr>
        <p:txBody>
          <a:bodyPr anchor="t" rtlCol="false" tIns="0" lIns="0" bIns="0" rIns="0">
            <a:spAutoFit/>
          </a:bodyPr>
          <a:lstStyle/>
          <a:p>
            <a:pPr algn="l">
              <a:lnSpc>
                <a:spcPts val="5280"/>
              </a:lnSpc>
            </a:pPr>
            <a:r>
              <a:rPr lang="en-US" sz="3300">
                <a:solidFill>
                  <a:srgbClr val="F9EEE7"/>
                </a:solidFill>
                <a:latin typeface="Times New Roman"/>
                <a:ea typeface="Times New Roman"/>
                <a:cs typeface="Times New Roman"/>
                <a:sym typeface="Times New Roman"/>
              </a:rPr>
              <a:t>Dropped to 2.3 lakh by year 17—the lowest level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sp>
        <p:nvSpPr>
          <p:cNvPr name="Freeform 6" id="6"/>
          <p:cNvSpPr/>
          <p:nvPr/>
        </p:nvSpPr>
        <p:spPr>
          <a:xfrm flipH="false" flipV="false" rot="0">
            <a:off x="8921315" y="3207077"/>
            <a:ext cx="9014171" cy="5780337"/>
          </a:xfrm>
          <a:custGeom>
            <a:avLst/>
            <a:gdLst/>
            <a:ahLst/>
            <a:cxnLst/>
            <a:rect r="r" b="b" t="t" l="l"/>
            <a:pathLst>
              <a:path h="5780337" w="9014171">
                <a:moveTo>
                  <a:pt x="0" y="0"/>
                </a:moveTo>
                <a:lnTo>
                  <a:pt x="9014171" y="0"/>
                </a:lnTo>
                <a:lnTo>
                  <a:pt x="9014171" y="5780337"/>
                </a:lnTo>
                <a:lnTo>
                  <a:pt x="0" y="5780337"/>
                </a:lnTo>
                <a:lnTo>
                  <a:pt x="0" y="0"/>
                </a:lnTo>
                <a:close/>
              </a:path>
            </a:pathLst>
          </a:custGeom>
          <a:blipFill>
            <a:blip r:embed="rId2"/>
            <a:stretch>
              <a:fillRect l="0" t="0" r="0" b="0"/>
            </a:stretch>
          </a:blipFill>
        </p:spPr>
      </p:sp>
      <p:sp>
        <p:nvSpPr>
          <p:cNvPr name="TextBox 7" id="7"/>
          <p:cNvSpPr txBox="true"/>
          <p:nvPr/>
        </p:nvSpPr>
        <p:spPr>
          <a:xfrm rot="0">
            <a:off x="648016" y="992677"/>
            <a:ext cx="9036546" cy="889000"/>
          </a:xfrm>
          <a:prstGeom prst="rect">
            <a:avLst/>
          </a:prstGeom>
        </p:spPr>
        <p:txBody>
          <a:bodyPr anchor="t" rtlCol="false" tIns="0" lIns="0" bIns="0" rIns="0">
            <a:spAutoFit/>
          </a:bodyPr>
          <a:lstStyle/>
          <a:p>
            <a:pPr algn="l">
              <a:lnSpc>
                <a:spcPts val="6875"/>
              </a:lnSpc>
            </a:pPr>
            <a:r>
              <a:rPr lang="en-US" sz="5500" b="true">
                <a:solidFill>
                  <a:srgbClr val="FFD9BE"/>
                </a:solidFill>
                <a:latin typeface="Times New Roman Bold"/>
                <a:ea typeface="Times New Roman Bold"/>
                <a:cs typeface="Times New Roman Bold"/>
                <a:sym typeface="Times New Roman Bold"/>
              </a:rPr>
              <a:t>Retail Sales Trajectory</a:t>
            </a:r>
          </a:p>
        </p:txBody>
      </p:sp>
      <p:sp>
        <p:nvSpPr>
          <p:cNvPr name="TextBox 8" id="8"/>
          <p:cNvSpPr txBox="true"/>
          <p:nvPr/>
        </p:nvSpPr>
        <p:spPr>
          <a:xfrm rot="0">
            <a:off x="648016" y="2462702"/>
            <a:ext cx="8060366" cy="2680798"/>
          </a:xfrm>
          <a:prstGeom prst="rect">
            <a:avLst/>
          </a:prstGeom>
        </p:spPr>
        <p:txBody>
          <a:bodyPr anchor="t" rtlCol="false" tIns="0" lIns="0" bIns="0" rIns="0">
            <a:spAutoFit/>
          </a:bodyPr>
          <a:lstStyle/>
          <a:p>
            <a:pPr algn="l">
              <a:lnSpc>
                <a:spcPts val="5351"/>
              </a:lnSpc>
            </a:pPr>
            <a:r>
              <a:rPr lang="en-US" sz="3300">
                <a:solidFill>
                  <a:srgbClr val="F9EEE7"/>
                </a:solidFill>
                <a:latin typeface="Times New Roman"/>
                <a:ea typeface="Times New Roman"/>
                <a:cs typeface="Times New Roman"/>
                <a:sym typeface="Times New Roman"/>
              </a:rPr>
              <a:t>Retail sales followed a similar pattern: steady growth, peak performance around year 10, fluctuations until year 14, then a sharp decline from year 15 onward.</a:t>
            </a:r>
          </a:p>
        </p:txBody>
      </p:sp>
      <p:sp>
        <p:nvSpPr>
          <p:cNvPr name="TextBox 9" id="9"/>
          <p:cNvSpPr txBox="true"/>
          <p:nvPr/>
        </p:nvSpPr>
        <p:spPr>
          <a:xfrm rot="0">
            <a:off x="648016" y="5724525"/>
            <a:ext cx="7739343" cy="2680798"/>
          </a:xfrm>
          <a:prstGeom prst="rect">
            <a:avLst/>
          </a:prstGeom>
        </p:spPr>
        <p:txBody>
          <a:bodyPr anchor="t" rtlCol="false" tIns="0" lIns="0" bIns="0" rIns="0">
            <a:spAutoFit/>
          </a:bodyPr>
          <a:lstStyle/>
          <a:p>
            <a:pPr algn="l">
              <a:lnSpc>
                <a:spcPts val="5351"/>
              </a:lnSpc>
            </a:pPr>
            <a:r>
              <a:rPr lang="en-US" sz="3300" b="true">
                <a:solidFill>
                  <a:srgbClr val="FFFFFF"/>
                </a:solidFill>
                <a:latin typeface="Times New Roman Bold"/>
                <a:ea typeface="Times New Roman Bold"/>
                <a:cs typeface="Times New Roman Bold"/>
                <a:sym typeface="Times New Roman Bold"/>
              </a:rPr>
              <a:t>Key Insight:</a:t>
            </a:r>
            <a:r>
              <a:rPr lang="en-US" sz="3300">
                <a:solidFill>
                  <a:srgbClr val="FFFFFF"/>
                </a:solidFill>
                <a:latin typeface="Times New Roman"/>
                <a:ea typeface="Times New Roman"/>
                <a:cs typeface="Times New Roman"/>
                <a:sym typeface="Times New Roman"/>
              </a:rPr>
              <a:t> Both wholesale and retail experienced long growth periods followed by sudden decline in recent years, signaling market challenges.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sp>
        <p:nvSpPr>
          <p:cNvPr name="Freeform 6" id="6"/>
          <p:cNvSpPr/>
          <p:nvPr/>
        </p:nvSpPr>
        <p:spPr>
          <a:xfrm flipH="false" flipV="false" rot="0">
            <a:off x="11717854" y="917011"/>
            <a:ext cx="1460022" cy="943539"/>
          </a:xfrm>
          <a:custGeom>
            <a:avLst/>
            <a:gdLst/>
            <a:ahLst/>
            <a:cxnLst/>
            <a:rect r="r" b="b" t="t" l="l"/>
            <a:pathLst>
              <a:path h="943539" w="1460022">
                <a:moveTo>
                  <a:pt x="0" y="0"/>
                </a:moveTo>
                <a:lnTo>
                  <a:pt x="1460022" y="0"/>
                </a:lnTo>
                <a:lnTo>
                  <a:pt x="1460022" y="943539"/>
                </a:lnTo>
                <a:lnTo>
                  <a:pt x="0" y="943539"/>
                </a:lnTo>
                <a:lnTo>
                  <a:pt x="0" y="0"/>
                </a:lnTo>
                <a:close/>
              </a:path>
            </a:pathLst>
          </a:custGeom>
          <a:blipFill>
            <a:blip r:embed="rId2"/>
            <a:stretch>
              <a:fillRect l="0" t="0" r="0" b="0"/>
            </a:stretch>
          </a:blipFill>
        </p:spPr>
      </p:sp>
      <p:sp>
        <p:nvSpPr>
          <p:cNvPr name="TextBox 7" id="7"/>
          <p:cNvSpPr txBox="true"/>
          <p:nvPr/>
        </p:nvSpPr>
        <p:spPr>
          <a:xfrm rot="0">
            <a:off x="1028700" y="971550"/>
            <a:ext cx="11720920" cy="889000"/>
          </a:xfrm>
          <a:prstGeom prst="rect">
            <a:avLst/>
          </a:prstGeom>
        </p:spPr>
        <p:txBody>
          <a:bodyPr anchor="t" rtlCol="false" tIns="0" lIns="0" bIns="0" rIns="0">
            <a:spAutoFit/>
          </a:bodyPr>
          <a:lstStyle/>
          <a:p>
            <a:pPr algn="l">
              <a:lnSpc>
                <a:spcPts val="6875"/>
              </a:lnSpc>
            </a:pPr>
            <a:r>
              <a:rPr lang="en-US" sz="5500" b="true">
                <a:solidFill>
                  <a:srgbClr val="FFD9BE"/>
                </a:solidFill>
                <a:latin typeface="Times New Roman Bold"/>
                <a:ea typeface="Times New Roman Bold"/>
                <a:cs typeface="Times New Roman Bold"/>
                <a:sym typeface="Times New Roman Bold"/>
              </a:rPr>
              <a:t>Model Performance Comparison</a:t>
            </a:r>
          </a:p>
        </p:txBody>
      </p:sp>
      <p:sp>
        <p:nvSpPr>
          <p:cNvPr name="TextBox 8" id="8"/>
          <p:cNvSpPr txBox="true"/>
          <p:nvPr/>
        </p:nvSpPr>
        <p:spPr>
          <a:xfrm rot="0">
            <a:off x="725835" y="3584401"/>
            <a:ext cx="3520231" cy="541020"/>
          </a:xfrm>
          <a:prstGeom prst="rect">
            <a:avLst/>
          </a:prstGeom>
        </p:spPr>
        <p:txBody>
          <a:bodyPr anchor="t" rtlCol="false" tIns="0" lIns="0" bIns="0" rIns="0">
            <a:spAutoFit/>
          </a:bodyPr>
          <a:lstStyle/>
          <a:p>
            <a:pPr algn="l">
              <a:lnSpc>
                <a:spcPts val="4125"/>
              </a:lnSpc>
            </a:pPr>
            <a:r>
              <a:rPr lang="en-US" b="true" sz="3300" u="sng">
                <a:solidFill>
                  <a:srgbClr val="F9EEE7"/>
                </a:solidFill>
                <a:latin typeface="Times New Roman Bold"/>
                <a:ea typeface="Times New Roman Bold"/>
                <a:cs typeface="Times New Roman Bold"/>
                <a:sym typeface="Times New Roman Bold"/>
              </a:rPr>
              <a:t>Top Performers</a:t>
            </a:r>
          </a:p>
        </p:txBody>
      </p:sp>
      <p:sp>
        <p:nvSpPr>
          <p:cNvPr name="TextBox 9" id="9"/>
          <p:cNvSpPr txBox="true"/>
          <p:nvPr/>
        </p:nvSpPr>
        <p:spPr>
          <a:xfrm rot="0">
            <a:off x="725835" y="4991100"/>
            <a:ext cx="5148560" cy="2680798"/>
          </a:xfrm>
          <a:prstGeom prst="rect">
            <a:avLst/>
          </a:prstGeom>
        </p:spPr>
        <p:txBody>
          <a:bodyPr anchor="t" rtlCol="false" tIns="0" lIns="0" bIns="0" rIns="0">
            <a:spAutoFit/>
          </a:bodyPr>
          <a:lstStyle/>
          <a:p>
            <a:pPr algn="l">
              <a:lnSpc>
                <a:spcPts val="5351"/>
              </a:lnSpc>
            </a:pPr>
            <a:r>
              <a:rPr lang="en-US" sz="3300">
                <a:solidFill>
                  <a:srgbClr val="F9EEE7"/>
                </a:solidFill>
                <a:latin typeface="Times New Roman"/>
                <a:ea typeface="Times New Roman"/>
                <a:cs typeface="Times New Roman"/>
                <a:sym typeface="Times New Roman"/>
              </a:rPr>
              <a:t>Discovery, Range Rover, Range Rover Sport and Range Rover Evoque show retail sales exceeding wholesale.</a:t>
            </a:r>
          </a:p>
        </p:txBody>
      </p:sp>
      <p:sp>
        <p:nvSpPr>
          <p:cNvPr name="TextBox 10" id="10"/>
          <p:cNvSpPr txBox="true"/>
          <p:nvPr/>
        </p:nvSpPr>
        <p:spPr>
          <a:xfrm rot="0">
            <a:off x="6569294" y="3584401"/>
            <a:ext cx="3520231" cy="541020"/>
          </a:xfrm>
          <a:prstGeom prst="rect">
            <a:avLst/>
          </a:prstGeom>
        </p:spPr>
        <p:txBody>
          <a:bodyPr anchor="t" rtlCol="false" tIns="0" lIns="0" bIns="0" rIns="0">
            <a:spAutoFit/>
          </a:bodyPr>
          <a:lstStyle/>
          <a:p>
            <a:pPr algn="l">
              <a:lnSpc>
                <a:spcPts val="4125"/>
              </a:lnSpc>
            </a:pPr>
            <a:r>
              <a:rPr lang="en-US" b="true" sz="3300" u="sng">
                <a:solidFill>
                  <a:srgbClr val="F9EEE7"/>
                </a:solidFill>
                <a:latin typeface="Times New Roman Bold"/>
                <a:ea typeface="Times New Roman Bold"/>
                <a:cs typeface="Times New Roman Bold"/>
                <a:sym typeface="Times New Roman Bold"/>
              </a:rPr>
              <a:t>Excess Inventory</a:t>
            </a:r>
          </a:p>
        </p:txBody>
      </p:sp>
      <p:sp>
        <p:nvSpPr>
          <p:cNvPr name="TextBox 11" id="11"/>
          <p:cNvSpPr txBox="true"/>
          <p:nvPr/>
        </p:nvSpPr>
        <p:spPr>
          <a:xfrm rot="0">
            <a:off x="6569294" y="4991100"/>
            <a:ext cx="5148560" cy="2680798"/>
          </a:xfrm>
          <a:prstGeom prst="rect">
            <a:avLst/>
          </a:prstGeom>
        </p:spPr>
        <p:txBody>
          <a:bodyPr anchor="t" rtlCol="false" tIns="0" lIns="0" bIns="0" rIns="0">
            <a:spAutoFit/>
          </a:bodyPr>
          <a:lstStyle/>
          <a:p>
            <a:pPr algn="l">
              <a:lnSpc>
                <a:spcPts val="5351"/>
              </a:lnSpc>
            </a:pPr>
            <a:r>
              <a:rPr lang="en-US" sz="3300">
                <a:solidFill>
                  <a:srgbClr val="F9EEE7"/>
                </a:solidFill>
                <a:latin typeface="Times New Roman"/>
                <a:ea typeface="Times New Roman"/>
                <a:cs typeface="Times New Roman"/>
                <a:sym typeface="Times New Roman"/>
              </a:rPr>
              <a:t>Defender and New Range Rover Sport show higher wholesale than retail, indicating unsold dealer stock.</a:t>
            </a:r>
          </a:p>
        </p:txBody>
      </p:sp>
      <p:sp>
        <p:nvSpPr>
          <p:cNvPr name="TextBox 12" id="12"/>
          <p:cNvSpPr txBox="true"/>
          <p:nvPr/>
        </p:nvSpPr>
        <p:spPr>
          <a:xfrm rot="0">
            <a:off x="12412752" y="3584401"/>
            <a:ext cx="3520231" cy="541020"/>
          </a:xfrm>
          <a:prstGeom prst="rect">
            <a:avLst/>
          </a:prstGeom>
        </p:spPr>
        <p:txBody>
          <a:bodyPr anchor="t" rtlCol="false" tIns="0" lIns="0" bIns="0" rIns="0">
            <a:spAutoFit/>
          </a:bodyPr>
          <a:lstStyle/>
          <a:p>
            <a:pPr algn="l">
              <a:lnSpc>
                <a:spcPts val="4125"/>
              </a:lnSpc>
            </a:pPr>
            <a:r>
              <a:rPr lang="en-US" b="true" sz="3300" u="sng">
                <a:solidFill>
                  <a:srgbClr val="F9EEE7"/>
                </a:solidFill>
                <a:latin typeface="Times New Roman Bold"/>
                <a:ea typeface="Times New Roman Bold"/>
                <a:cs typeface="Times New Roman Bold"/>
                <a:sym typeface="Times New Roman Bold"/>
              </a:rPr>
              <a:t>Market Demand</a:t>
            </a:r>
          </a:p>
        </p:txBody>
      </p:sp>
      <p:sp>
        <p:nvSpPr>
          <p:cNvPr name="TextBox 13" id="13"/>
          <p:cNvSpPr txBox="true"/>
          <p:nvPr/>
        </p:nvSpPr>
        <p:spPr>
          <a:xfrm rot="0">
            <a:off x="12412752" y="4991100"/>
            <a:ext cx="5148560" cy="3357073"/>
          </a:xfrm>
          <a:prstGeom prst="rect">
            <a:avLst/>
          </a:prstGeom>
        </p:spPr>
        <p:txBody>
          <a:bodyPr anchor="t" rtlCol="false" tIns="0" lIns="0" bIns="0" rIns="0">
            <a:spAutoFit/>
          </a:bodyPr>
          <a:lstStyle/>
          <a:p>
            <a:pPr algn="l">
              <a:lnSpc>
                <a:spcPts val="5351"/>
              </a:lnSpc>
            </a:pPr>
            <a:r>
              <a:rPr lang="en-US" sz="3300">
                <a:solidFill>
                  <a:srgbClr val="F9EEE7"/>
                </a:solidFill>
                <a:latin typeface="Times New Roman"/>
                <a:ea typeface="Times New Roman"/>
                <a:cs typeface="Times New Roman"/>
                <a:sym typeface="Times New Roman"/>
              </a:rPr>
              <a:t>Popular models demonstrate strong wholesale and retail balance, while lower-demand models show smaller volumes.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sp>
        <p:nvSpPr>
          <p:cNvPr name="TextBox 6" id="6"/>
          <p:cNvSpPr txBox="true"/>
          <p:nvPr/>
        </p:nvSpPr>
        <p:spPr>
          <a:xfrm rot="0">
            <a:off x="721221" y="500063"/>
            <a:ext cx="8171650" cy="901388"/>
          </a:xfrm>
          <a:prstGeom prst="rect">
            <a:avLst/>
          </a:prstGeom>
        </p:spPr>
        <p:txBody>
          <a:bodyPr anchor="t" rtlCol="false" tIns="0" lIns="0" bIns="0" rIns="0">
            <a:spAutoFit/>
          </a:bodyPr>
          <a:lstStyle/>
          <a:p>
            <a:pPr algn="l">
              <a:lnSpc>
                <a:spcPts val="6852"/>
              </a:lnSpc>
            </a:pPr>
            <a:r>
              <a:rPr lang="en-US" sz="5499" b="true">
                <a:solidFill>
                  <a:srgbClr val="FFD9BE"/>
                </a:solidFill>
                <a:latin typeface="Times New Roman Bold"/>
                <a:ea typeface="Times New Roman Bold"/>
                <a:cs typeface="Times New Roman Bold"/>
                <a:sym typeface="Times New Roman Bold"/>
              </a:rPr>
              <a:t>Market Share Leaders</a:t>
            </a:r>
          </a:p>
        </p:txBody>
      </p:sp>
      <p:grpSp>
        <p:nvGrpSpPr>
          <p:cNvPr name="Group 7" id="7"/>
          <p:cNvGrpSpPr/>
          <p:nvPr/>
        </p:nvGrpSpPr>
        <p:grpSpPr>
          <a:xfrm rot="0">
            <a:off x="1219985" y="1693404"/>
            <a:ext cx="16039315" cy="8593596"/>
            <a:chOff x="0" y="0"/>
            <a:chExt cx="23475842" cy="12577962"/>
          </a:xfrm>
        </p:grpSpPr>
        <p:sp>
          <p:nvSpPr>
            <p:cNvPr name="Freeform 8" id="8" descr="preencoded.png"/>
            <p:cNvSpPr/>
            <p:nvPr/>
          </p:nvSpPr>
          <p:spPr>
            <a:xfrm flipH="false" flipV="false" rot="0">
              <a:off x="0" y="0"/>
              <a:ext cx="23475810" cy="12577953"/>
            </a:xfrm>
            <a:custGeom>
              <a:avLst/>
              <a:gdLst/>
              <a:ahLst/>
              <a:cxnLst/>
              <a:rect r="r" b="b" t="t" l="l"/>
              <a:pathLst>
                <a:path h="12577953" w="23475810">
                  <a:moveTo>
                    <a:pt x="0" y="0"/>
                  </a:moveTo>
                  <a:lnTo>
                    <a:pt x="23475810" y="0"/>
                  </a:lnTo>
                  <a:lnTo>
                    <a:pt x="23475810" y="12577953"/>
                  </a:lnTo>
                  <a:lnTo>
                    <a:pt x="0" y="12577953"/>
                  </a:lnTo>
                  <a:lnTo>
                    <a:pt x="0" y="0"/>
                  </a:lnTo>
                  <a:close/>
                </a:path>
              </a:pathLst>
            </a:custGeom>
            <a:blipFill>
              <a:blip r:embed="rId2"/>
              <a:stretch>
                <a:fillRect l="0" t="-2226" r="0" b="-2226"/>
              </a:stretch>
            </a:blipFill>
          </p:spPr>
        </p:sp>
      </p:grpSp>
      <p:sp>
        <p:nvSpPr>
          <p:cNvPr name="TextBox 9" id="9"/>
          <p:cNvSpPr txBox="true"/>
          <p:nvPr/>
        </p:nvSpPr>
        <p:spPr>
          <a:xfrm rot="0">
            <a:off x="721221" y="11164341"/>
            <a:ext cx="16845558" cy="322263"/>
          </a:xfrm>
          <a:prstGeom prst="rect">
            <a:avLst/>
          </a:prstGeom>
        </p:spPr>
        <p:txBody>
          <a:bodyPr anchor="t" rtlCol="false" tIns="0" lIns="0" bIns="0" rIns="0">
            <a:spAutoFit/>
          </a:bodyPr>
          <a:lstStyle/>
          <a:p>
            <a:pPr algn="l">
              <a:lnSpc>
                <a:spcPts val="2562"/>
              </a:lnSpc>
            </a:pPr>
            <a:r>
              <a:rPr lang="en-US" sz="1562">
                <a:solidFill>
                  <a:srgbClr val="F9EEE7"/>
                </a:solidFill>
                <a:latin typeface="Times New Roman"/>
                <a:ea typeface="Times New Roman"/>
                <a:cs typeface="Times New Roman"/>
                <a:sym typeface="Times New Roman"/>
              </a:rPr>
              <a:t>Range Rover and Discovery models dominate the market, while F-TYPE, Jaguar XE, and other models hold minimal market share.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sp>
        <p:nvSpPr>
          <p:cNvPr name="Freeform 6" id="6"/>
          <p:cNvSpPr/>
          <p:nvPr/>
        </p:nvSpPr>
        <p:spPr>
          <a:xfrm flipH="false" flipV="false" rot="0">
            <a:off x="9144000" y="3206787"/>
            <a:ext cx="9036533" cy="5871194"/>
          </a:xfrm>
          <a:custGeom>
            <a:avLst/>
            <a:gdLst/>
            <a:ahLst/>
            <a:cxnLst/>
            <a:rect r="r" b="b" t="t" l="l"/>
            <a:pathLst>
              <a:path h="5871194" w="9036533">
                <a:moveTo>
                  <a:pt x="0" y="0"/>
                </a:moveTo>
                <a:lnTo>
                  <a:pt x="9036533" y="0"/>
                </a:lnTo>
                <a:lnTo>
                  <a:pt x="9036533" y="5871194"/>
                </a:lnTo>
                <a:lnTo>
                  <a:pt x="0" y="5871194"/>
                </a:lnTo>
                <a:lnTo>
                  <a:pt x="0" y="0"/>
                </a:lnTo>
                <a:close/>
              </a:path>
            </a:pathLst>
          </a:custGeom>
          <a:blipFill>
            <a:blip r:embed="rId2"/>
            <a:stretch>
              <a:fillRect l="0" t="0" r="0" b="0"/>
            </a:stretch>
          </a:blipFill>
        </p:spPr>
      </p:sp>
      <p:sp>
        <p:nvSpPr>
          <p:cNvPr name="TextBox 7" id="7"/>
          <p:cNvSpPr txBox="true"/>
          <p:nvPr/>
        </p:nvSpPr>
        <p:spPr>
          <a:xfrm rot="0">
            <a:off x="946398" y="676870"/>
            <a:ext cx="7867799" cy="898525"/>
          </a:xfrm>
          <a:prstGeom prst="rect">
            <a:avLst/>
          </a:prstGeom>
        </p:spPr>
        <p:txBody>
          <a:bodyPr anchor="t" rtlCol="false" tIns="0" lIns="0" bIns="0" rIns="0">
            <a:spAutoFit/>
          </a:bodyPr>
          <a:lstStyle/>
          <a:p>
            <a:pPr algn="l">
              <a:lnSpc>
                <a:spcPts val="6874"/>
              </a:lnSpc>
            </a:pPr>
            <a:r>
              <a:rPr lang="en-US" sz="5499" b="true">
                <a:solidFill>
                  <a:srgbClr val="FFD9BE"/>
                </a:solidFill>
                <a:latin typeface="Times New Roman Bold"/>
                <a:ea typeface="Times New Roman Bold"/>
                <a:cs typeface="Times New Roman Bold"/>
                <a:sym typeface="Times New Roman Bold"/>
              </a:rPr>
              <a:t>Seasonal Sales Patterns</a:t>
            </a:r>
          </a:p>
        </p:txBody>
      </p:sp>
      <p:sp>
        <p:nvSpPr>
          <p:cNvPr name="TextBox 8" id="8"/>
          <p:cNvSpPr txBox="true"/>
          <p:nvPr/>
        </p:nvSpPr>
        <p:spPr>
          <a:xfrm rot="0">
            <a:off x="946397" y="2101531"/>
            <a:ext cx="4912022" cy="541020"/>
          </a:xfrm>
          <a:prstGeom prst="rect">
            <a:avLst/>
          </a:prstGeom>
        </p:spPr>
        <p:txBody>
          <a:bodyPr anchor="t" rtlCol="false" tIns="0" lIns="0" bIns="0" rIns="0">
            <a:spAutoFit/>
          </a:bodyPr>
          <a:lstStyle/>
          <a:p>
            <a:pPr algn="l">
              <a:lnSpc>
                <a:spcPts val="4125"/>
              </a:lnSpc>
            </a:pPr>
            <a:r>
              <a:rPr lang="en-US" sz="3300">
                <a:solidFill>
                  <a:srgbClr val="FFD9BE"/>
                </a:solidFill>
                <a:latin typeface="Times New Roman"/>
                <a:ea typeface="Times New Roman"/>
                <a:cs typeface="Times New Roman"/>
                <a:sym typeface="Times New Roman"/>
              </a:rPr>
              <a:t>Quarterly Trends</a:t>
            </a:r>
          </a:p>
        </p:txBody>
      </p:sp>
      <p:sp>
        <p:nvSpPr>
          <p:cNvPr name="TextBox 9" id="9"/>
          <p:cNvSpPr txBox="true"/>
          <p:nvPr/>
        </p:nvSpPr>
        <p:spPr>
          <a:xfrm rot="0">
            <a:off x="946398" y="3063912"/>
            <a:ext cx="7867799" cy="1294616"/>
          </a:xfrm>
          <a:prstGeom prst="rect">
            <a:avLst/>
          </a:prstGeom>
        </p:spPr>
        <p:txBody>
          <a:bodyPr anchor="t" rtlCol="false" tIns="0" lIns="0" bIns="0" rIns="0">
            <a:spAutoFit/>
          </a:bodyPr>
          <a:lstStyle/>
          <a:p>
            <a:pPr algn="l">
              <a:lnSpc>
                <a:spcPts val="5241"/>
              </a:lnSpc>
            </a:pPr>
            <a:r>
              <a:rPr lang="en-US" sz="3300" b="true">
                <a:solidFill>
                  <a:srgbClr val="F9EEE7"/>
                </a:solidFill>
                <a:latin typeface="Times New Roman Bold"/>
                <a:ea typeface="Times New Roman Bold"/>
                <a:cs typeface="Times New Roman Bold"/>
                <a:sym typeface="Times New Roman Bold"/>
              </a:rPr>
              <a:t>Retail:</a:t>
            </a:r>
            <a:r>
              <a:rPr lang="en-US" sz="3300">
                <a:solidFill>
                  <a:srgbClr val="F9EEE7"/>
                </a:solidFill>
                <a:latin typeface="Times New Roman"/>
                <a:ea typeface="Times New Roman"/>
                <a:cs typeface="Times New Roman"/>
                <a:sym typeface="Times New Roman"/>
              </a:rPr>
              <a:t> Starts high in Q1 (3.1M), dips in Q2, rises through Q3 and Q4 to 3.45M</a:t>
            </a:r>
          </a:p>
        </p:txBody>
      </p:sp>
      <p:sp>
        <p:nvSpPr>
          <p:cNvPr name="TextBox 10" id="10"/>
          <p:cNvSpPr txBox="true"/>
          <p:nvPr/>
        </p:nvSpPr>
        <p:spPr>
          <a:xfrm rot="0">
            <a:off x="946397" y="4853828"/>
            <a:ext cx="7867799" cy="1951841"/>
          </a:xfrm>
          <a:prstGeom prst="rect">
            <a:avLst/>
          </a:prstGeom>
        </p:spPr>
        <p:txBody>
          <a:bodyPr anchor="t" rtlCol="false" tIns="0" lIns="0" bIns="0" rIns="0">
            <a:spAutoFit/>
          </a:bodyPr>
          <a:lstStyle/>
          <a:p>
            <a:pPr algn="l">
              <a:lnSpc>
                <a:spcPts val="5241"/>
              </a:lnSpc>
            </a:pPr>
            <a:r>
              <a:rPr lang="en-US" sz="3300" b="true">
                <a:solidFill>
                  <a:srgbClr val="F9EEE7"/>
                </a:solidFill>
                <a:latin typeface="Times New Roman Bold"/>
                <a:ea typeface="Times New Roman Bold"/>
                <a:cs typeface="Times New Roman Bold"/>
                <a:sym typeface="Times New Roman Bold"/>
              </a:rPr>
              <a:t>Wholesale:</a:t>
            </a:r>
            <a:r>
              <a:rPr lang="en-US" sz="3300">
                <a:solidFill>
                  <a:srgbClr val="F9EEE7"/>
                </a:solidFill>
                <a:latin typeface="Times New Roman"/>
                <a:ea typeface="Times New Roman"/>
                <a:cs typeface="Times New Roman"/>
                <a:sym typeface="Times New Roman"/>
              </a:rPr>
              <a:t> Begins lower in Q1 (2.64M), shows consistent growth each quarter, surpassing retail by Q4 at 3.46M</a:t>
            </a:r>
          </a:p>
        </p:txBody>
      </p:sp>
      <p:sp>
        <p:nvSpPr>
          <p:cNvPr name="TextBox 11" id="11"/>
          <p:cNvSpPr txBox="true"/>
          <p:nvPr/>
        </p:nvSpPr>
        <p:spPr>
          <a:xfrm rot="0">
            <a:off x="1028700" y="7306459"/>
            <a:ext cx="6718547" cy="1294616"/>
          </a:xfrm>
          <a:prstGeom prst="rect">
            <a:avLst/>
          </a:prstGeom>
        </p:spPr>
        <p:txBody>
          <a:bodyPr anchor="t" rtlCol="false" tIns="0" lIns="0" bIns="0" rIns="0">
            <a:spAutoFit/>
          </a:bodyPr>
          <a:lstStyle/>
          <a:p>
            <a:pPr algn="l">
              <a:lnSpc>
                <a:spcPts val="5241"/>
              </a:lnSpc>
            </a:pPr>
            <a:r>
              <a:rPr lang="en-US" sz="3300">
                <a:solidFill>
                  <a:srgbClr val="FFFFFF"/>
                </a:solidFill>
                <a:latin typeface="Times New Roman"/>
                <a:ea typeface="Times New Roman"/>
                <a:cs typeface="Times New Roman"/>
                <a:sym typeface="Times New Roman"/>
              </a:rPr>
              <a:t>Q4 shows peak performance for both channels, driven by seasonal demand.</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grpSp>
        <p:nvGrpSpPr>
          <p:cNvPr name="Group 4" id="4"/>
          <p:cNvGrpSpPr/>
          <p:nvPr/>
        </p:nvGrpSpPr>
        <p:grpSpPr>
          <a:xfrm rot="0">
            <a:off x="3810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4241"/>
            </a:solidFill>
          </p:spPr>
        </p:sp>
      </p:grpSp>
      <p:sp>
        <p:nvSpPr>
          <p:cNvPr name="TextBox 6" id="6"/>
          <p:cNvSpPr txBox="true"/>
          <p:nvPr/>
        </p:nvSpPr>
        <p:spPr>
          <a:xfrm rot="0">
            <a:off x="1028700" y="555625"/>
            <a:ext cx="7040612" cy="889000"/>
          </a:xfrm>
          <a:prstGeom prst="rect">
            <a:avLst/>
          </a:prstGeom>
        </p:spPr>
        <p:txBody>
          <a:bodyPr anchor="t" rtlCol="false" tIns="0" lIns="0" bIns="0" rIns="0">
            <a:spAutoFit/>
          </a:bodyPr>
          <a:lstStyle/>
          <a:p>
            <a:pPr algn="l">
              <a:lnSpc>
                <a:spcPts val="6875"/>
              </a:lnSpc>
            </a:pPr>
            <a:r>
              <a:rPr lang="en-US" sz="5500" b="true">
                <a:solidFill>
                  <a:srgbClr val="FFD9BE"/>
                </a:solidFill>
                <a:latin typeface="Times New Roman Bold"/>
                <a:ea typeface="Times New Roman Bold"/>
                <a:cs typeface="Times New Roman Bold"/>
                <a:sym typeface="Times New Roman Bold"/>
              </a:rPr>
              <a:t>Supply Gap Analysis</a:t>
            </a:r>
          </a:p>
        </p:txBody>
      </p:sp>
      <p:grpSp>
        <p:nvGrpSpPr>
          <p:cNvPr name="Group 7" id="7"/>
          <p:cNvGrpSpPr/>
          <p:nvPr/>
        </p:nvGrpSpPr>
        <p:grpSpPr>
          <a:xfrm rot="0">
            <a:off x="9060773" y="1705622"/>
            <a:ext cx="42784" cy="7035865"/>
            <a:chOff x="0" y="0"/>
            <a:chExt cx="50800" cy="8354020"/>
          </a:xfrm>
        </p:grpSpPr>
        <p:sp>
          <p:nvSpPr>
            <p:cNvPr name="Freeform 8" id="8"/>
            <p:cNvSpPr/>
            <p:nvPr/>
          </p:nvSpPr>
          <p:spPr>
            <a:xfrm flipH="false" flipV="false" rot="0">
              <a:off x="0" y="0"/>
              <a:ext cx="50800" cy="8354060"/>
            </a:xfrm>
            <a:custGeom>
              <a:avLst/>
              <a:gdLst/>
              <a:ahLst/>
              <a:cxnLst/>
              <a:rect r="r" b="b" t="t" l="l"/>
              <a:pathLst>
                <a:path h="8354060" w="50800">
                  <a:moveTo>
                    <a:pt x="0" y="25400"/>
                  </a:moveTo>
                  <a:cubicBezTo>
                    <a:pt x="0" y="11430"/>
                    <a:pt x="11430" y="0"/>
                    <a:pt x="25400" y="0"/>
                  </a:cubicBezTo>
                  <a:cubicBezTo>
                    <a:pt x="39370" y="0"/>
                    <a:pt x="50800" y="11430"/>
                    <a:pt x="50800" y="25400"/>
                  </a:cubicBezTo>
                  <a:lnTo>
                    <a:pt x="50800" y="8328660"/>
                  </a:lnTo>
                  <a:cubicBezTo>
                    <a:pt x="50800" y="8342630"/>
                    <a:pt x="39370" y="8354060"/>
                    <a:pt x="25400" y="8354060"/>
                  </a:cubicBezTo>
                  <a:cubicBezTo>
                    <a:pt x="11430" y="8354060"/>
                    <a:pt x="0" y="8342630"/>
                    <a:pt x="0" y="8328660"/>
                  </a:cubicBezTo>
                  <a:close/>
                </a:path>
              </a:pathLst>
            </a:custGeom>
            <a:solidFill>
              <a:srgbClr val="4A6B6A"/>
            </a:solidFill>
          </p:spPr>
        </p:sp>
      </p:grpSp>
      <p:grpSp>
        <p:nvGrpSpPr>
          <p:cNvPr name="Group 9" id="9"/>
          <p:cNvGrpSpPr/>
          <p:nvPr/>
        </p:nvGrpSpPr>
        <p:grpSpPr>
          <a:xfrm rot="0">
            <a:off x="985321" y="1791579"/>
            <a:ext cx="8096845" cy="3934896"/>
            <a:chOff x="0" y="0"/>
            <a:chExt cx="10795793" cy="5246528"/>
          </a:xfrm>
        </p:grpSpPr>
        <p:sp>
          <p:nvSpPr>
            <p:cNvPr name="Freeform 10" id="10"/>
            <p:cNvSpPr/>
            <p:nvPr/>
          </p:nvSpPr>
          <p:spPr>
            <a:xfrm flipH="false" flipV="false" rot="0">
              <a:off x="0" y="0"/>
              <a:ext cx="10795762" cy="5246451"/>
            </a:xfrm>
            <a:custGeom>
              <a:avLst/>
              <a:gdLst/>
              <a:ahLst/>
              <a:cxnLst/>
              <a:rect r="r" b="b" t="t" l="l"/>
              <a:pathLst>
                <a:path h="5246451" w="10795762">
                  <a:moveTo>
                    <a:pt x="0" y="83067"/>
                  </a:moveTo>
                  <a:cubicBezTo>
                    <a:pt x="0" y="37213"/>
                    <a:pt x="26797" y="0"/>
                    <a:pt x="59817" y="0"/>
                  </a:cubicBezTo>
                  <a:lnTo>
                    <a:pt x="10735945" y="0"/>
                  </a:lnTo>
                  <a:cubicBezTo>
                    <a:pt x="10768964" y="0"/>
                    <a:pt x="10795762" y="37213"/>
                    <a:pt x="10795762" y="83067"/>
                  </a:cubicBezTo>
                  <a:lnTo>
                    <a:pt x="10795762" y="5163384"/>
                  </a:lnTo>
                  <a:cubicBezTo>
                    <a:pt x="10795762" y="5209238"/>
                    <a:pt x="10768964" y="5246451"/>
                    <a:pt x="10735945" y="5246451"/>
                  </a:cubicBezTo>
                  <a:lnTo>
                    <a:pt x="59817" y="5246451"/>
                  </a:lnTo>
                  <a:cubicBezTo>
                    <a:pt x="26797" y="5246451"/>
                    <a:pt x="0" y="5209238"/>
                    <a:pt x="0" y="5163384"/>
                  </a:cubicBezTo>
                  <a:close/>
                </a:path>
              </a:pathLst>
            </a:custGeom>
            <a:solidFill>
              <a:srgbClr val="315251"/>
            </a:solidFill>
          </p:spPr>
        </p:sp>
      </p:grpSp>
      <p:sp>
        <p:nvSpPr>
          <p:cNvPr name="TextBox 11" id="11"/>
          <p:cNvSpPr txBox="true"/>
          <p:nvPr/>
        </p:nvSpPr>
        <p:spPr>
          <a:xfrm rot="0">
            <a:off x="1371289" y="2090700"/>
            <a:ext cx="7435466" cy="541020"/>
          </a:xfrm>
          <a:prstGeom prst="rect">
            <a:avLst/>
          </a:prstGeom>
        </p:spPr>
        <p:txBody>
          <a:bodyPr anchor="t" rtlCol="false" tIns="0" lIns="0" bIns="0" rIns="0">
            <a:spAutoFit/>
          </a:bodyPr>
          <a:lstStyle/>
          <a:p>
            <a:pPr algn="just">
              <a:lnSpc>
                <a:spcPts val="4125"/>
              </a:lnSpc>
            </a:pPr>
            <a:r>
              <a:rPr lang="en-US" sz="3300" u="sng">
                <a:solidFill>
                  <a:srgbClr val="F9EEE7"/>
                </a:solidFill>
                <a:latin typeface="Times New Roman"/>
                <a:ea typeface="Times New Roman"/>
                <a:cs typeface="Times New Roman"/>
                <a:sym typeface="Times New Roman"/>
              </a:rPr>
              <a:t>Top Oversupplied Models</a:t>
            </a:r>
          </a:p>
        </p:txBody>
      </p:sp>
      <p:sp>
        <p:nvSpPr>
          <p:cNvPr name="TextBox 12" id="12"/>
          <p:cNvSpPr txBox="true"/>
          <p:nvPr/>
        </p:nvSpPr>
        <p:spPr>
          <a:xfrm rot="0">
            <a:off x="1308199" y="2810073"/>
            <a:ext cx="7778055" cy="574942"/>
          </a:xfrm>
          <a:prstGeom prst="rect">
            <a:avLst/>
          </a:prstGeom>
        </p:spPr>
        <p:txBody>
          <a:bodyPr anchor="t" rtlCol="false" tIns="0" lIns="0" bIns="0" rIns="0">
            <a:spAutoFit/>
          </a:bodyPr>
          <a:lstStyle/>
          <a:p>
            <a:pPr algn="just">
              <a:lnSpc>
                <a:spcPts val="4799"/>
              </a:lnSpc>
            </a:pPr>
            <a:r>
              <a:rPr lang="en-US" sz="2959" b="true">
                <a:solidFill>
                  <a:srgbClr val="F9EEE7"/>
                </a:solidFill>
                <a:latin typeface="Times New Roman Bold"/>
                <a:ea typeface="Times New Roman Bold"/>
                <a:cs typeface="Times New Roman Bold"/>
                <a:sym typeface="Times New Roman Bold"/>
              </a:rPr>
              <a:t>Discovery Sport </a:t>
            </a:r>
            <a:r>
              <a:rPr lang="en-US" sz="2959">
                <a:solidFill>
                  <a:srgbClr val="F9EEE7"/>
                </a:solidFill>
                <a:latin typeface="Times New Roman"/>
                <a:ea typeface="Times New Roman"/>
                <a:cs typeface="Times New Roman"/>
                <a:sym typeface="Times New Roman"/>
              </a:rPr>
              <a:t>+5,072 units excess stock</a:t>
            </a:r>
          </a:p>
        </p:txBody>
      </p:sp>
      <p:sp>
        <p:nvSpPr>
          <p:cNvPr name="TextBox 13" id="13"/>
          <p:cNvSpPr txBox="true"/>
          <p:nvPr/>
        </p:nvSpPr>
        <p:spPr>
          <a:xfrm rot="0">
            <a:off x="1308199" y="3441786"/>
            <a:ext cx="7498556" cy="1328248"/>
          </a:xfrm>
          <a:prstGeom prst="rect">
            <a:avLst/>
          </a:prstGeom>
        </p:spPr>
        <p:txBody>
          <a:bodyPr anchor="t" rtlCol="false" tIns="0" lIns="0" bIns="0" rIns="0">
            <a:spAutoFit/>
          </a:bodyPr>
          <a:lstStyle/>
          <a:p>
            <a:pPr algn="l">
              <a:lnSpc>
                <a:spcPts val="5351"/>
              </a:lnSpc>
            </a:pPr>
            <a:r>
              <a:rPr lang="en-US" sz="3300" b="true">
                <a:solidFill>
                  <a:srgbClr val="F9EEE7"/>
                </a:solidFill>
                <a:latin typeface="Times New Roman Bold"/>
                <a:ea typeface="Times New Roman Bold"/>
                <a:cs typeface="Times New Roman Bold"/>
                <a:sym typeface="Times New Roman Bold"/>
              </a:rPr>
              <a:t>Models F -pace, E - Pace, F-Pace:</a:t>
            </a:r>
            <a:r>
              <a:rPr lang="en-US" sz="3300">
                <a:solidFill>
                  <a:srgbClr val="F9EEE7"/>
                </a:solidFill>
                <a:latin typeface="Times New Roman"/>
                <a:ea typeface="Times New Roman"/>
                <a:cs typeface="Times New Roman"/>
                <a:sym typeface="Times New Roman"/>
              </a:rPr>
              <a:t> Positive differences indicating overstocking</a:t>
            </a:r>
          </a:p>
        </p:txBody>
      </p:sp>
      <p:grpSp>
        <p:nvGrpSpPr>
          <p:cNvPr name="Group 14" id="14"/>
          <p:cNvGrpSpPr/>
          <p:nvPr/>
        </p:nvGrpSpPr>
        <p:grpSpPr>
          <a:xfrm rot="0">
            <a:off x="9103558" y="4520313"/>
            <a:ext cx="8914639" cy="4191126"/>
            <a:chOff x="0" y="0"/>
            <a:chExt cx="11886185" cy="5588168"/>
          </a:xfrm>
        </p:grpSpPr>
        <p:sp>
          <p:nvSpPr>
            <p:cNvPr name="Freeform 15" id="15"/>
            <p:cNvSpPr/>
            <p:nvPr/>
          </p:nvSpPr>
          <p:spPr>
            <a:xfrm flipH="false" flipV="false" rot="0">
              <a:off x="0" y="0"/>
              <a:ext cx="11886150" cy="5588086"/>
            </a:xfrm>
            <a:custGeom>
              <a:avLst/>
              <a:gdLst/>
              <a:ahLst/>
              <a:cxnLst/>
              <a:rect r="r" b="b" t="t" l="l"/>
              <a:pathLst>
                <a:path h="5588086" w="11886150">
                  <a:moveTo>
                    <a:pt x="0" y="0"/>
                  </a:moveTo>
                  <a:lnTo>
                    <a:pt x="11886150" y="0"/>
                  </a:lnTo>
                  <a:lnTo>
                    <a:pt x="11886150" y="5588086"/>
                  </a:lnTo>
                  <a:lnTo>
                    <a:pt x="0" y="5588086"/>
                  </a:lnTo>
                  <a:close/>
                </a:path>
              </a:pathLst>
            </a:custGeom>
            <a:solidFill>
              <a:srgbClr val="315251"/>
            </a:solidFill>
          </p:spPr>
        </p:sp>
      </p:grpSp>
      <p:sp>
        <p:nvSpPr>
          <p:cNvPr name="TextBox 16" id="16"/>
          <p:cNvSpPr txBox="true"/>
          <p:nvPr/>
        </p:nvSpPr>
        <p:spPr>
          <a:xfrm rot="0">
            <a:off x="9481244" y="4853940"/>
            <a:ext cx="7498556" cy="541020"/>
          </a:xfrm>
          <a:prstGeom prst="rect">
            <a:avLst/>
          </a:prstGeom>
        </p:spPr>
        <p:txBody>
          <a:bodyPr anchor="t" rtlCol="false" tIns="0" lIns="0" bIns="0" rIns="0">
            <a:spAutoFit/>
          </a:bodyPr>
          <a:lstStyle/>
          <a:p>
            <a:pPr algn="l">
              <a:lnSpc>
                <a:spcPts val="4125"/>
              </a:lnSpc>
            </a:pPr>
            <a:r>
              <a:rPr lang="en-US" sz="3300" u="sng">
                <a:solidFill>
                  <a:srgbClr val="F9EEE7"/>
                </a:solidFill>
                <a:latin typeface="Times New Roman"/>
                <a:ea typeface="Times New Roman"/>
                <a:cs typeface="Times New Roman"/>
                <a:sym typeface="Times New Roman"/>
              </a:rPr>
              <a:t>Top Undersupplied Models</a:t>
            </a:r>
          </a:p>
        </p:txBody>
      </p:sp>
      <p:sp>
        <p:nvSpPr>
          <p:cNvPr name="TextBox 17" id="17"/>
          <p:cNvSpPr txBox="true"/>
          <p:nvPr/>
        </p:nvSpPr>
        <p:spPr>
          <a:xfrm rot="0">
            <a:off x="9481244" y="5574075"/>
            <a:ext cx="8182261" cy="651973"/>
          </a:xfrm>
          <a:prstGeom prst="rect">
            <a:avLst/>
          </a:prstGeom>
        </p:spPr>
        <p:txBody>
          <a:bodyPr anchor="t" rtlCol="false" tIns="0" lIns="0" bIns="0" rIns="0">
            <a:spAutoFit/>
          </a:bodyPr>
          <a:lstStyle/>
          <a:p>
            <a:pPr algn="l">
              <a:lnSpc>
                <a:spcPts val="5351"/>
              </a:lnSpc>
            </a:pPr>
            <a:r>
              <a:rPr lang="en-US" sz="3300" b="true">
                <a:solidFill>
                  <a:srgbClr val="F9EEE7"/>
                </a:solidFill>
                <a:latin typeface="Times New Roman Bold"/>
                <a:ea typeface="Times New Roman Bold"/>
                <a:cs typeface="Times New Roman Bold"/>
                <a:sym typeface="Times New Roman Bold"/>
              </a:rPr>
              <a:t>Range Rover Sport </a:t>
            </a:r>
            <a:r>
              <a:rPr lang="en-US" sz="3300" b="true">
                <a:solidFill>
                  <a:srgbClr val="F9EEE7"/>
                </a:solidFill>
                <a:latin typeface="Times New Roman Bold"/>
                <a:ea typeface="Times New Roman Bold"/>
                <a:cs typeface="Times New Roman Bold"/>
                <a:sym typeface="Times New Roman Bold"/>
              </a:rPr>
              <a:t>:</a:t>
            </a:r>
            <a:r>
              <a:rPr lang="en-US" sz="3300">
                <a:solidFill>
                  <a:srgbClr val="F9EEE7"/>
                </a:solidFill>
                <a:latin typeface="Times New Roman"/>
                <a:ea typeface="Times New Roman"/>
                <a:cs typeface="Times New Roman"/>
                <a:sym typeface="Times New Roman"/>
              </a:rPr>
              <a:t> -19,043 units shortage</a:t>
            </a:r>
          </a:p>
        </p:txBody>
      </p:sp>
      <p:sp>
        <p:nvSpPr>
          <p:cNvPr name="TextBox 18" id="18"/>
          <p:cNvSpPr txBox="true"/>
          <p:nvPr/>
        </p:nvSpPr>
        <p:spPr>
          <a:xfrm rot="0">
            <a:off x="9481244" y="6407023"/>
            <a:ext cx="8536952" cy="2004523"/>
          </a:xfrm>
          <a:prstGeom prst="rect">
            <a:avLst/>
          </a:prstGeom>
        </p:spPr>
        <p:txBody>
          <a:bodyPr anchor="t" rtlCol="false" tIns="0" lIns="0" bIns="0" rIns="0">
            <a:spAutoFit/>
          </a:bodyPr>
          <a:lstStyle/>
          <a:p>
            <a:pPr algn="l">
              <a:lnSpc>
                <a:spcPts val="5351"/>
              </a:lnSpc>
            </a:pPr>
            <a:r>
              <a:rPr lang="en-US" sz="3300" b="true">
                <a:solidFill>
                  <a:srgbClr val="F9EEE7"/>
                </a:solidFill>
                <a:latin typeface="Times New Roman Bold"/>
                <a:ea typeface="Times New Roman Bold"/>
                <a:cs typeface="Times New Roman Bold"/>
                <a:sym typeface="Times New Roman Bold"/>
              </a:rPr>
              <a:t>Models Discovery, Range Rover,Defender:</a:t>
            </a:r>
            <a:r>
              <a:rPr lang="en-US" sz="3300">
                <a:solidFill>
                  <a:srgbClr val="F9EEE7"/>
                </a:solidFill>
                <a:latin typeface="Times New Roman"/>
                <a:ea typeface="Times New Roman"/>
                <a:cs typeface="Times New Roman"/>
                <a:sym typeface="Times New Roman"/>
              </a:rPr>
              <a:t> Negative differences showing demand exceeds supply</a:t>
            </a:r>
          </a:p>
        </p:txBody>
      </p:sp>
      <p:sp>
        <p:nvSpPr>
          <p:cNvPr name="TextBox 19" id="19"/>
          <p:cNvSpPr txBox="true"/>
          <p:nvPr/>
        </p:nvSpPr>
        <p:spPr>
          <a:xfrm rot="0">
            <a:off x="705302" y="8589088"/>
            <a:ext cx="16877395" cy="1328248"/>
          </a:xfrm>
          <a:prstGeom prst="rect">
            <a:avLst/>
          </a:prstGeom>
        </p:spPr>
        <p:txBody>
          <a:bodyPr anchor="t" rtlCol="false" tIns="0" lIns="0" bIns="0" rIns="0">
            <a:spAutoFit/>
          </a:bodyPr>
          <a:lstStyle/>
          <a:p>
            <a:pPr algn="ctr">
              <a:lnSpc>
                <a:spcPts val="5351"/>
              </a:lnSpc>
            </a:pPr>
            <a:r>
              <a:rPr lang="en-US" sz="3300">
                <a:solidFill>
                  <a:srgbClr val="F9EEE7"/>
                </a:solidFill>
                <a:latin typeface="Times New Roman"/>
                <a:ea typeface="Times New Roman"/>
                <a:cs typeface="Times New Roman"/>
                <a:sym typeface="Times New Roman"/>
              </a:rPr>
              <a:t>Analysis reveals critical need to balance production and inventory across model lines to match market demand.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DAG3qFkXFcQ</dc:identifier>
  <dcterms:modified xsi:type="dcterms:W3CDTF">2011-08-01T06:04:30Z</dcterms:modified>
  <cp:revision>1</cp:revision>
  <dc:title>Company History</dc:title>
</cp:coreProperties>
</file>